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4"/>
  </p:notesMasterIdLst>
  <p:handoutMasterIdLst>
    <p:handoutMasterId r:id="rId5"/>
  </p:handoutMasterIdLst>
  <p:sldIdLst>
    <p:sldId id="665" r:id="rId2"/>
    <p:sldId id="669" r:id="rId3"/>
  </p:sldIdLst>
  <p:sldSz cx="7559675" cy="1069181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45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DCDC"/>
    <a:srgbClr val="000000"/>
    <a:srgbClr val="396494"/>
    <a:srgbClr val="91AAC5"/>
    <a:srgbClr val="EC6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92" autoAdjust="0"/>
    <p:restoredTop sz="93447" autoAdjust="0"/>
  </p:normalViewPr>
  <p:slideViewPr>
    <p:cSldViewPr snapToGrid="0">
      <p:cViewPr>
        <p:scale>
          <a:sx n="196" d="100"/>
          <a:sy n="196" d="100"/>
        </p:scale>
        <p:origin x="108" y="-2772"/>
      </p:cViewPr>
      <p:guideLst>
        <p:guide orient="horz" pos="3345"/>
        <p:guide pos="23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2160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0036" cy="481853"/>
          </a:xfrm>
          <a:prstGeom prst="rect">
            <a:avLst/>
          </a:prstGeom>
        </p:spPr>
        <p:txBody>
          <a:bodyPr vert="horz" lIns="96538" tIns="48271" rIns="96538" bIns="48271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143420" y="1"/>
            <a:ext cx="3170036" cy="481853"/>
          </a:xfrm>
          <a:prstGeom prst="rect">
            <a:avLst/>
          </a:prstGeom>
        </p:spPr>
        <p:txBody>
          <a:bodyPr vert="horz" lIns="96538" tIns="48271" rIns="96538" bIns="48271" rtlCol="0"/>
          <a:lstStyle>
            <a:lvl1pPr algn="r">
              <a:defRPr sz="1300"/>
            </a:lvl1pPr>
          </a:lstStyle>
          <a:p>
            <a:fld id="{8E8A2F90-0F27-4E8C-832B-40867674EF35}" type="datetimeFigureOut">
              <a:rPr lang="it-IT" smtClean="0"/>
              <a:t>04/06/2026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5" y="9119348"/>
            <a:ext cx="3170036" cy="481853"/>
          </a:xfrm>
          <a:prstGeom prst="rect">
            <a:avLst/>
          </a:prstGeom>
        </p:spPr>
        <p:txBody>
          <a:bodyPr vert="horz" lIns="96538" tIns="48271" rIns="96538" bIns="48271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143420" y="9119348"/>
            <a:ext cx="3170036" cy="481853"/>
          </a:xfrm>
          <a:prstGeom prst="rect">
            <a:avLst/>
          </a:prstGeom>
        </p:spPr>
        <p:txBody>
          <a:bodyPr vert="horz" lIns="96538" tIns="48271" rIns="96538" bIns="48271" rtlCol="0" anchor="b"/>
          <a:lstStyle>
            <a:lvl1pPr algn="r">
              <a:defRPr sz="1300"/>
            </a:lvl1pPr>
          </a:lstStyle>
          <a:p>
            <a:fld id="{34F9A78D-EA0C-484C-8DB3-91E879BC54F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8420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0036" cy="481853"/>
          </a:xfrm>
          <a:prstGeom prst="rect">
            <a:avLst/>
          </a:prstGeom>
        </p:spPr>
        <p:txBody>
          <a:bodyPr vert="horz" lIns="96538" tIns="48271" rIns="96538" bIns="48271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143420" y="1"/>
            <a:ext cx="3170036" cy="481853"/>
          </a:xfrm>
          <a:prstGeom prst="rect">
            <a:avLst/>
          </a:prstGeom>
        </p:spPr>
        <p:txBody>
          <a:bodyPr vert="horz" lIns="96538" tIns="48271" rIns="96538" bIns="48271" rtlCol="0"/>
          <a:lstStyle>
            <a:lvl1pPr algn="r">
              <a:defRPr sz="1300"/>
            </a:lvl1pPr>
          </a:lstStyle>
          <a:p>
            <a:fld id="{32302BDB-44A3-409E-A1FF-5DCFD82946B3}" type="datetimeFigureOut">
              <a:rPr lang="it-IT" smtClean="0"/>
              <a:t>04/06/2026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511425" y="1200150"/>
            <a:ext cx="22923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38" tIns="48271" rIns="96538" bIns="48271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32224" y="4620491"/>
            <a:ext cx="5850763" cy="3779975"/>
          </a:xfrm>
          <a:prstGeom prst="rect">
            <a:avLst/>
          </a:prstGeom>
        </p:spPr>
        <p:txBody>
          <a:bodyPr vert="horz" lIns="96538" tIns="48271" rIns="96538" bIns="48271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5" y="9119348"/>
            <a:ext cx="3170036" cy="481853"/>
          </a:xfrm>
          <a:prstGeom prst="rect">
            <a:avLst/>
          </a:prstGeom>
        </p:spPr>
        <p:txBody>
          <a:bodyPr vert="horz" lIns="96538" tIns="48271" rIns="96538" bIns="48271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143420" y="9119348"/>
            <a:ext cx="3170036" cy="481853"/>
          </a:xfrm>
          <a:prstGeom prst="rect">
            <a:avLst/>
          </a:prstGeom>
        </p:spPr>
        <p:txBody>
          <a:bodyPr vert="horz" lIns="96538" tIns="48271" rIns="96538" bIns="48271" rtlCol="0" anchor="b"/>
          <a:lstStyle>
            <a:lvl1pPr algn="r">
              <a:defRPr sz="1300"/>
            </a:lvl1pPr>
          </a:lstStyle>
          <a:p>
            <a:fld id="{FE92CFE1-73DC-44D7-BBBB-671AA534C70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1071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2CFE1-73DC-44D7-BBBB-671AA534C70F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9452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5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3000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6" y="787400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225572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9909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 userDrawn="1">
          <p15:clr>
            <a:srgbClr val="FBAE40"/>
          </p15:clr>
        </p15:guide>
        <p15:guide id="2" pos="238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49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9" descr="INTESA_SANPAOLO white.png">
            <a:extLst>
              <a:ext uri="{FF2B5EF4-FFF2-40B4-BE49-F238E27FC236}">
                <a16:creationId xmlns:a16="http://schemas.microsoft.com/office/drawing/2014/main" id="{ABAB1D2C-2999-FA0B-7AAE-BD50D2894A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800" y="10214769"/>
            <a:ext cx="1557337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905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7" userDrawn="1">
          <p15:clr>
            <a:srgbClr val="F26B43"/>
          </p15:clr>
        </p15:guide>
        <p15:guide id="2" pos="23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3.xml"/><Relationship Id="rId7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egnaposto numero diapositiva 5">
            <a:extLst>
              <a:ext uri="{FF2B5EF4-FFF2-40B4-BE49-F238E27FC236}">
                <a16:creationId xmlns:a16="http://schemas.microsoft.com/office/drawing/2014/main" id="{996E37F5-B685-47FF-AB9A-DBB54F2E936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974840" y="269541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 algn="l"/>
            <a:fld id="{7C3E9941-1998-43B7-B93E-CE150672DD75}" type="slidenum">
              <a:rPr lang="it-IT" altLang="it-IT" sz="1000">
                <a:solidFill>
                  <a:srgbClr val="003A79"/>
                </a:solidFill>
                <a:latin typeface="Century Gothic" pitchFamily="34" charset="0"/>
                <a:ea typeface="+mj-ea"/>
                <a:cs typeface="Arial"/>
              </a:rPr>
              <a:pPr algn="l"/>
              <a:t>1</a:t>
            </a:fld>
            <a:endParaRPr lang="it-IT" altLang="it-IT" sz="1000" dirty="0">
              <a:solidFill>
                <a:srgbClr val="003A79"/>
              </a:solidFill>
              <a:latin typeface="Century Gothic" pitchFamily="34" charset="0"/>
              <a:ea typeface="+mj-ea"/>
              <a:cs typeface="Arial"/>
            </a:endParaRPr>
          </a:p>
        </p:txBody>
      </p:sp>
      <p:grpSp>
        <p:nvGrpSpPr>
          <p:cNvPr id="211" name="Gruppo 210">
            <a:extLst>
              <a:ext uri="{FF2B5EF4-FFF2-40B4-BE49-F238E27FC236}">
                <a16:creationId xmlns:a16="http://schemas.microsoft.com/office/drawing/2014/main" id="{F9B688CB-8BEE-4D13-B569-A1BE0DB3CEC7}"/>
              </a:ext>
            </a:extLst>
          </p:cNvPr>
          <p:cNvGrpSpPr/>
          <p:nvPr/>
        </p:nvGrpSpPr>
        <p:grpSpPr>
          <a:xfrm>
            <a:off x="5710432" y="301606"/>
            <a:ext cx="1214205" cy="436034"/>
            <a:chOff x="2191461" y="2626113"/>
            <a:chExt cx="1214205" cy="436034"/>
          </a:xfrm>
        </p:grpSpPr>
        <p:sp>
          <p:nvSpPr>
            <p:cNvPr id="212" name="TextBox 113">
              <a:extLst>
                <a:ext uri="{FF2B5EF4-FFF2-40B4-BE49-F238E27FC236}">
                  <a16:creationId xmlns:a16="http://schemas.microsoft.com/office/drawing/2014/main" id="{F836D48E-1A39-454C-8E19-1F5C2E58C039}"/>
                </a:ext>
              </a:extLst>
            </p:cNvPr>
            <p:cNvSpPr txBox="1"/>
            <p:nvPr/>
          </p:nvSpPr>
          <p:spPr>
            <a:xfrm>
              <a:off x="2191461" y="2626113"/>
              <a:ext cx="684000" cy="235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609585" rtl="0" eaLnBrk="0" fontAlgn="base" latinLnBrk="0" hangingPunct="0">
                <a:lnSpc>
                  <a:spcPct val="100000"/>
                </a:lnSpc>
                <a:spcBef>
                  <a:spcPts val="16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MS PGothic" panose="020B0600070205080204" pitchFamily="34" charset="-128"/>
                </a:rPr>
                <a:t>ALBANIA</a:t>
              </a:r>
            </a:p>
          </p:txBody>
        </p:sp>
        <p:pic>
          <p:nvPicPr>
            <p:cNvPr id="214" name="Picture 14" descr="Flag of Albania - Wikipedia">
              <a:extLst>
                <a:ext uri="{FF2B5EF4-FFF2-40B4-BE49-F238E27FC236}">
                  <a16:creationId xmlns:a16="http://schemas.microsoft.com/office/drawing/2014/main" id="{365971A0-FF9E-4FCF-8545-67309785FD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955" y="2702147"/>
              <a:ext cx="529711" cy="360000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08" name="Rettangolo 151">
            <a:extLst>
              <a:ext uri="{FF2B5EF4-FFF2-40B4-BE49-F238E27FC236}">
                <a16:creationId xmlns:a16="http://schemas.microsoft.com/office/drawing/2014/main" id="{0D6B5EC7-9736-47CB-B3EA-47306817781B}"/>
              </a:ext>
            </a:extLst>
          </p:cNvPr>
          <p:cNvSpPr/>
          <p:nvPr/>
        </p:nvSpPr>
        <p:spPr bwMode="auto">
          <a:xfrm>
            <a:off x="326901" y="9847312"/>
            <a:ext cx="3600000" cy="540000"/>
          </a:xfrm>
          <a:prstGeom prst="rect">
            <a:avLst/>
          </a:prstGeom>
          <a:solidFill>
            <a:sysClr val="window" lastClr="FFFFFF"/>
          </a:solidFill>
          <a:ln w="0" algn="ctr">
            <a:noFill/>
            <a:miter lim="800000"/>
            <a:headEnd/>
            <a:tailEnd/>
          </a:ln>
          <a:effectLst/>
        </p:spPr>
        <p:txBody>
          <a:bodyPr lIns="0" tIns="0" rIns="0" bIns="0" anchor="ctr" anchorCtr="0"/>
          <a:lstStyle/>
          <a:p>
            <a:pPr marL="87313" defTabSz="914180"/>
            <a:r>
              <a:rPr lang="en-US" sz="500" b="1" kern="0" dirty="0">
                <a:solidFill>
                  <a:srgbClr val="000000"/>
                </a:solidFill>
                <a:latin typeface="Century Gothic" panose="020B0502020202020204" pitchFamily="34" charset="0"/>
                <a:ea typeface="MS PGothic" pitchFamily="34" charset="-128"/>
              </a:rPr>
              <a:t>Footnotes</a:t>
            </a:r>
            <a:endParaRPr lang="en-US" sz="500" kern="0" dirty="0">
              <a:solidFill>
                <a:srgbClr val="000000"/>
              </a:solidFill>
              <a:latin typeface="Century Gothic" panose="020B0502020202020204" pitchFamily="34" charset="0"/>
              <a:ea typeface="MS PGothic" pitchFamily="34" charset="-128"/>
            </a:endParaRPr>
          </a:p>
          <a:p>
            <a:pPr marL="87313" defTabSz="914180"/>
            <a:r>
              <a:rPr lang="en-US" sz="500" kern="0" baseline="30000" dirty="0">
                <a:solidFill>
                  <a:srgbClr val="000000"/>
                </a:solidFill>
                <a:latin typeface="Century Gothic" panose="020B0502020202020204" pitchFamily="34" charset="0"/>
                <a:ea typeface="MS PGothic" pitchFamily="34" charset="-128"/>
              </a:rPr>
              <a:t>1</a:t>
            </a:r>
            <a:r>
              <a:rPr lang="en-US" sz="500" kern="0" dirty="0">
                <a:solidFill>
                  <a:srgbClr val="000000"/>
                </a:solidFill>
                <a:latin typeface="Century Gothic" panose="020B0502020202020204" pitchFamily="34" charset="0"/>
                <a:ea typeface="MS PGothic" pitchFamily="34" charset="-128"/>
              </a:rPr>
              <a:t> CEO is Senior Manager for AML/CFT issues</a:t>
            </a:r>
          </a:p>
          <a:p>
            <a:pPr marL="87313" defTabSz="914180"/>
            <a:r>
              <a:rPr lang="en-US" sz="500" kern="0" baseline="30000" dirty="0">
                <a:solidFill>
                  <a:srgbClr val="000000"/>
                </a:solidFill>
                <a:latin typeface="Century Gothic" panose="020B0502020202020204" pitchFamily="34" charset="0"/>
                <a:ea typeface="MS PGothic" pitchFamily="34" charset="-128"/>
              </a:rPr>
              <a:t>2</a:t>
            </a:r>
            <a:r>
              <a:rPr lang="en-US" sz="500" kern="0" dirty="0">
                <a:solidFill>
                  <a:srgbClr val="000000"/>
                </a:solidFill>
                <a:latin typeface="Century Gothic" panose="020B0502020202020204" pitchFamily="34" charset="0"/>
                <a:ea typeface="MS PGothic" pitchFamily="34" charset="-128"/>
              </a:rPr>
              <a:t> CFO is Reporting Officer, responsible for the preparation of accounting documents</a:t>
            </a:r>
          </a:p>
          <a:p>
            <a:pPr marL="87313" defTabSz="914180"/>
            <a:r>
              <a:rPr lang="en-US" sz="500" kern="0" baseline="30000" dirty="0">
                <a:solidFill>
                  <a:srgbClr val="000000"/>
                </a:solidFill>
                <a:latin typeface="Century Gothic" panose="020B0502020202020204" pitchFamily="34" charset="0"/>
                <a:ea typeface="MS PGothic" pitchFamily="34" charset="-128"/>
              </a:rPr>
              <a:t>3 </a:t>
            </a:r>
            <a:r>
              <a:rPr lang="en-US" sz="500" kern="0" dirty="0">
                <a:solidFill>
                  <a:srgbClr val="000000"/>
                </a:solidFill>
                <a:latin typeface="Century Gothic" panose="020B0502020202020204" pitchFamily="34" charset="0"/>
                <a:ea typeface="MS PGothic" pitchFamily="34" charset="-128"/>
              </a:rPr>
              <a:t>In charge of  Individuals and Legal Entities</a:t>
            </a:r>
          </a:p>
          <a:p>
            <a:pPr marL="87313" defTabSz="914180"/>
            <a:r>
              <a:rPr lang="en-US" sz="500" kern="0" baseline="30000" dirty="0">
                <a:solidFill>
                  <a:srgbClr val="000000"/>
                </a:solidFill>
                <a:latin typeface="Century Gothic" panose="020B0502020202020204" pitchFamily="34" charset="0"/>
                <a:ea typeface="MS PGothic" pitchFamily="34" charset="-128"/>
              </a:rPr>
              <a:t>4</a:t>
            </a:r>
            <a:r>
              <a:rPr lang="en-US" sz="500" kern="0" dirty="0">
                <a:solidFill>
                  <a:srgbClr val="000000"/>
                </a:solidFill>
                <a:latin typeface="Century Gothic" panose="020B0502020202020204" pitchFamily="34" charset="0"/>
                <a:ea typeface="MS PGothic" pitchFamily="34" charset="-128"/>
              </a:rPr>
              <a:t> Regions manage the respective Branches assigned</a:t>
            </a:r>
          </a:p>
        </p:txBody>
      </p:sp>
      <p:pic>
        <p:nvPicPr>
          <p:cNvPr id="409" name="Picture 9" descr="ISP_Albania_CMYK">
            <a:extLst>
              <a:ext uri="{FF2B5EF4-FFF2-40B4-BE49-F238E27FC236}">
                <a16:creationId xmlns:a16="http://schemas.microsoft.com/office/drawing/2014/main" id="{93FD2F47-6A72-4F45-A15D-43BA05F8E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68" y="269513"/>
            <a:ext cx="2841448" cy="549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" name="Rettangolo 2">
            <a:extLst>
              <a:ext uri="{FF2B5EF4-FFF2-40B4-BE49-F238E27FC236}">
                <a16:creationId xmlns:a16="http://schemas.microsoft.com/office/drawing/2014/main" id="{62A031CF-AC18-449F-922C-077F39CA83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056" y="707618"/>
            <a:ext cx="25939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altLang="it-IT" dirty="0">
                <a:solidFill>
                  <a:srgbClr val="003A79"/>
                </a:solidFill>
                <a:latin typeface="Century Gothic" pitchFamily="34" charset="0"/>
                <a:ea typeface="+mj-ea"/>
                <a:cs typeface="Arial"/>
              </a:rPr>
              <a:t>Head Office </a:t>
            </a:r>
            <a:r>
              <a:rPr lang="it-IT" altLang="it-IT" dirty="0" err="1">
                <a:solidFill>
                  <a:srgbClr val="003A79"/>
                </a:solidFill>
                <a:latin typeface="Century Gothic" pitchFamily="34" charset="0"/>
                <a:ea typeface="+mj-ea"/>
                <a:cs typeface="Arial"/>
              </a:rPr>
              <a:t>structure</a:t>
            </a:r>
            <a:endParaRPr lang="it-IT" altLang="it-IT" dirty="0">
              <a:solidFill>
                <a:srgbClr val="003A79"/>
              </a:solidFill>
              <a:latin typeface="Century Gothic" pitchFamily="34" charset="0"/>
              <a:ea typeface="+mj-ea"/>
              <a:cs typeface="Arial"/>
            </a:endParaRPr>
          </a:p>
        </p:txBody>
      </p:sp>
      <p:sp>
        <p:nvSpPr>
          <p:cNvPr id="3" name="Rectangle 265">
            <a:extLst>
              <a:ext uri="{FF2B5EF4-FFF2-40B4-BE49-F238E27FC236}">
                <a16:creationId xmlns:a16="http://schemas.microsoft.com/office/drawing/2014/main" id="{27894CF4-DD10-29AE-7A33-E75C8B4B2BD4}"/>
              </a:ext>
            </a:extLst>
          </p:cNvPr>
          <p:cNvSpPr>
            <a:spLocks noChangeArrowheads="1"/>
          </p:cNvSpPr>
          <p:nvPr/>
        </p:nvSpPr>
        <p:spPr bwMode="gray">
          <a:xfrm>
            <a:off x="4402196" y="2583647"/>
            <a:ext cx="615600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Compliance &amp; AML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600" i="1" kern="0" dirty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M. Rriska</a:t>
            </a:r>
            <a:endParaRPr lang="en-US" sz="600" kern="0" dirty="0">
              <a:solidFill>
                <a:srgbClr val="000000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 348">
            <a:extLst>
              <a:ext uri="{FF2B5EF4-FFF2-40B4-BE49-F238E27FC236}">
                <a16:creationId xmlns:a16="http://schemas.microsoft.com/office/drawing/2014/main" id="{FA6F393E-CB4D-FB96-0156-228E4AB27D15}"/>
              </a:ext>
            </a:extLst>
          </p:cNvPr>
          <p:cNvSpPr>
            <a:spLocks noChangeArrowheads="1"/>
          </p:cNvSpPr>
          <p:nvPr/>
        </p:nvSpPr>
        <p:spPr bwMode="gray">
          <a:xfrm>
            <a:off x="4439996" y="3121883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500" kern="0" dirty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AML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it-IT" sz="500" i="1" kern="0" dirty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D. </a:t>
            </a:r>
            <a:r>
              <a:rPr lang="it-IT" sz="500" i="1" kern="0" dirty="0" err="1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Nase</a:t>
            </a:r>
            <a:endParaRPr lang="en-US" sz="500" i="1" kern="0" dirty="0">
              <a:solidFill>
                <a:srgbClr val="000000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5" name="Shape 163">
            <a:extLst>
              <a:ext uri="{FF2B5EF4-FFF2-40B4-BE49-F238E27FC236}">
                <a16:creationId xmlns:a16="http://schemas.microsoft.com/office/drawing/2014/main" id="{B8DFC5DE-77B0-8DCF-BDA6-076C6BEF81F3}"/>
              </a:ext>
            </a:extLst>
          </p:cNvPr>
          <p:cNvCxnSpPr>
            <a:cxnSpLocks noChangeShapeType="1"/>
            <a:stCxn id="15" idx="2"/>
            <a:endCxn id="17" idx="1"/>
          </p:cNvCxnSpPr>
          <p:nvPr/>
        </p:nvCxnSpPr>
        <p:spPr bwMode="auto">
          <a:xfrm rot="16200000" flipH="1">
            <a:off x="3991590" y="1464476"/>
            <a:ext cx="106651" cy="53339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Connector 186">
            <a:extLst>
              <a:ext uri="{FF2B5EF4-FFF2-40B4-BE49-F238E27FC236}">
                <a16:creationId xmlns:a16="http://schemas.microsoft.com/office/drawing/2014/main" id="{EAB62587-A145-C81D-9D99-1135B6562574}"/>
              </a:ext>
            </a:extLst>
          </p:cNvPr>
          <p:cNvCxnSpPr>
            <a:cxnSpLocks noChangeShapeType="1"/>
            <a:stCxn id="3" idx="2"/>
            <a:endCxn id="4" idx="0"/>
          </p:cNvCxnSpPr>
          <p:nvPr/>
        </p:nvCxnSpPr>
        <p:spPr bwMode="auto">
          <a:xfrm>
            <a:off x="4709996" y="2947247"/>
            <a:ext cx="0" cy="174636"/>
          </a:xfrm>
          <a:prstGeom prst="line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Rectangle 250">
            <a:extLst>
              <a:ext uri="{FF2B5EF4-FFF2-40B4-BE49-F238E27FC236}">
                <a16:creationId xmlns:a16="http://schemas.microsoft.com/office/drawing/2014/main" id="{0E10A0EB-4F49-95C0-A0A5-392AAF7FC11D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398420" y="1206246"/>
            <a:ext cx="759600" cy="47160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hlink"/>
                  </a:outerShdw>
                </a:effectLst>
              </a14:hiddenEffects>
            </a:ext>
          </a:extLst>
        </p:spPr>
        <p:txBody>
          <a:bodyPr lIns="0" tIns="16969" rIns="0" bIns="0" anchor="ctr" anchorCtr="1"/>
          <a:lstStyle/>
          <a:p>
            <a:pPr algn="ctr" defTabSz="861993">
              <a:defRPr/>
            </a:pPr>
            <a:r>
              <a:rPr lang="en-US" sz="6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Board of</a:t>
            </a:r>
          </a:p>
          <a:p>
            <a:pPr algn="ctr" defTabSz="861993">
              <a:defRPr/>
            </a:pPr>
            <a:r>
              <a:rPr lang="en-US" sz="6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Directors</a:t>
            </a:r>
          </a:p>
          <a:p>
            <a:pPr algn="ctr" defTabSz="861993">
              <a:defRPr/>
            </a:pPr>
            <a:r>
              <a:rPr lang="en-US" sz="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Chairman</a:t>
            </a:r>
          </a:p>
          <a:p>
            <a:pPr algn="ctr" defTabSz="861993">
              <a:defRPr/>
            </a:pPr>
            <a:r>
              <a:rPr lang="en-US" sz="600" i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en-US" sz="600" i="1" kern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Prka</a:t>
            </a:r>
            <a:endParaRPr lang="en-US" sz="600" i="1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Connettore 1 23">
            <a:extLst>
              <a:ext uri="{FF2B5EF4-FFF2-40B4-BE49-F238E27FC236}">
                <a16:creationId xmlns:a16="http://schemas.microsoft.com/office/drawing/2014/main" id="{22D07DDA-00CC-BAE7-C8E6-3ABDD7FF2784}"/>
              </a:ext>
            </a:extLst>
          </p:cNvPr>
          <p:cNvCxnSpPr>
            <a:stCxn id="18" idx="0"/>
            <a:endCxn id="15" idx="2"/>
          </p:cNvCxnSpPr>
          <p:nvPr/>
        </p:nvCxnSpPr>
        <p:spPr>
          <a:xfrm flipH="1" flipV="1">
            <a:off x="3778220" y="1677846"/>
            <a:ext cx="0" cy="221621"/>
          </a:xfrm>
          <a:prstGeom prst="line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Rectangle 291">
            <a:extLst>
              <a:ext uri="{FF2B5EF4-FFF2-40B4-BE49-F238E27FC236}">
                <a16:creationId xmlns:a16="http://schemas.microsoft.com/office/drawing/2014/main" id="{9024C822-480E-1559-0FE2-D65A78B47234}"/>
              </a:ext>
            </a:extLst>
          </p:cNvPr>
          <p:cNvSpPr>
            <a:spLocks noChangeArrowheads="1"/>
          </p:cNvSpPr>
          <p:nvPr/>
        </p:nvSpPr>
        <p:spPr bwMode="gray">
          <a:xfrm>
            <a:off x="4311610" y="1602697"/>
            <a:ext cx="615600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Internal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Audit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600" i="1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E. </a:t>
            </a:r>
            <a:r>
              <a:rPr lang="en-US" sz="600" i="1" kern="0" dirty="0" err="1">
                <a:solidFill>
                  <a:sysClr val="windowText" lastClr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Bicaku</a:t>
            </a:r>
            <a:endParaRPr lang="en-US" sz="600" i="1" kern="0" dirty="0">
              <a:solidFill>
                <a:sysClr val="windowText" lastClr="000000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8" name="Rectangle 250">
            <a:extLst>
              <a:ext uri="{FF2B5EF4-FFF2-40B4-BE49-F238E27FC236}">
                <a16:creationId xmlns:a16="http://schemas.microsoft.com/office/drawing/2014/main" id="{5C67F805-608A-258C-28F8-5C0A7ED730DE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403561" y="1899467"/>
            <a:ext cx="759600" cy="47160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hlink"/>
                  </a:outerShdw>
                </a:effectLst>
              </a14:hiddenEffects>
            </a:ext>
          </a:extLst>
        </p:spPr>
        <p:txBody>
          <a:bodyPr lIns="0" tIns="16969" rIns="0" bIns="0" anchor="ctr" anchorCtr="1"/>
          <a:lstStyle/>
          <a:p>
            <a:pPr algn="ctr" defTabSz="861993">
              <a:defRPr/>
            </a:pPr>
            <a:r>
              <a:rPr lang="en-US" sz="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CEO</a:t>
            </a:r>
          </a:p>
          <a:p>
            <a:pPr algn="ctr" defTabSz="861993">
              <a:defRPr/>
            </a:pPr>
            <a:r>
              <a:rPr lang="en-US" sz="600" i="1" kern="0" dirty="0">
                <a:latin typeface="Arial" panose="020B0604020202020204" pitchFamily="34" charset="0"/>
                <a:cs typeface="Arial" panose="020B0604020202020204" pitchFamily="34" charset="0"/>
              </a:rPr>
              <a:t>G. Giampietro </a:t>
            </a:r>
            <a:r>
              <a:rPr lang="en-US" sz="600" kern="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20" name="Elbow Connector 70">
            <a:extLst>
              <a:ext uri="{FF2B5EF4-FFF2-40B4-BE49-F238E27FC236}">
                <a16:creationId xmlns:a16="http://schemas.microsoft.com/office/drawing/2014/main" id="{3486CBD7-9208-80C4-48B5-BFEC33541651}"/>
              </a:ext>
            </a:extLst>
          </p:cNvPr>
          <p:cNvCxnSpPr>
            <a:stCxn id="18" idx="2"/>
            <a:endCxn id="3" idx="0"/>
          </p:cNvCxnSpPr>
          <p:nvPr/>
        </p:nvCxnSpPr>
        <p:spPr>
          <a:xfrm rot="16200000" flipH="1">
            <a:off x="4140388" y="2014039"/>
            <a:ext cx="212580" cy="926635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Elbow Connector 72">
            <a:extLst>
              <a:ext uri="{FF2B5EF4-FFF2-40B4-BE49-F238E27FC236}">
                <a16:creationId xmlns:a16="http://schemas.microsoft.com/office/drawing/2014/main" id="{E4E1707F-96AE-4251-EA52-0FC62A1EB8C3}"/>
              </a:ext>
            </a:extLst>
          </p:cNvPr>
          <p:cNvCxnSpPr>
            <a:stCxn id="18" idx="2"/>
            <a:endCxn id="222" idx="0"/>
          </p:cNvCxnSpPr>
          <p:nvPr/>
        </p:nvCxnSpPr>
        <p:spPr>
          <a:xfrm rot="16200000" flipH="1">
            <a:off x="4688182" y="1466245"/>
            <a:ext cx="212580" cy="2022223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Elbow Connector 83">
            <a:extLst>
              <a:ext uri="{FF2B5EF4-FFF2-40B4-BE49-F238E27FC236}">
                <a16:creationId xmlns:a16="http://schemas.microsoft.com/office/drawing/2014/main" id="{9D80344C-CEEF-205E-94C5-BFD3655A3395}"/>
              </a:ext>
            </a:extLst>
          </p:cNvPr>
          <p:cNvCxnSpPr>
            <a:stCxn id="18" idx="2"/>
            <a:endCxn id="215" idx="0"/>
          </p:cNvCxnSpPr>
          <p:nvPr/>
        </p:nvCxnSpPr>
        <p:spPr>
          <a:xfrm rot="5400000">
            <a:off x="2439352" y="2332886"/>
            <a:ext cx="1305828" cy="1382191"/>
          </a:xfrm>
          <a:prstGeom prst="bentConnector3">
            <a:avLst>
              <a:gd name="adj1" fmla="val 90361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0" name="Connettore 4 155">
            <a:extLst>
              <a:ext uri="{FF2B5EF4-FFF2-40B4-BE49-F238E27FC236}">
                <a16:creationId xmlns:a16="http://schemas.microsoft.com/office/drawing/2014/main" id="{ACE14C43-16AE-DC24-190B-B1F60D85F165}"/>
              </a:ext>
            </a:extLst>
          </p:cNvPr>
          <p:cNvCxnSpPr>
            <a:stCxn id="18" idx="2"/>
            <a:endCxn id="201" idx="0"/>
          </p:cNvCxnSpPr>
          <p:nvPr/>
        </p:nvCxnSpPr>
        <p:spPr>
          <a:xfrm rot="16200000" flipH="1">
            <a:off x="4549928" y="1604499"/>
            <a:ext cx="1305828" cy="2838963"/>
          </a:xfrm>
          <a:prstGeom prst="bentConnector3">
            <a:avLst>
              <a:gd name="adj1" fmla="val 90361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1" name="Connettore 4 158">
            <a:extLst>
              <a:ext uri="{FF2B5EF4-FFF2-40B4-BE49-F238E27FC236}">
                <a16:creationId xmlns:a16="http://schemas.microsoft.com/office/drawing/2014/main" id="{6830C8EB-B587-CD68-9551-F5B482EA1732}"/>
              </a:ext>
            </a:extLst>
          </p:cNvPr>
          <p:cNvCxnSpPr>
            <a:stCxn id="18" idx="2"/>
            <a:endCxn id="424" idx="0"/>
          </p:cNvCxnSpPr>
          <p:nvPr/>
        </p:nvCxnSpPr>
        <p:spPr>
          <a:xfrm rot="16200000" flipH="1">
            <a:off x="3328926" y="2825502"/>
            <a:ext cx="1305828" cy="396958"/>
          </a:xfrm>
          <a:prstGeom prst="bentConnector3">
            <a:avLst>
              <a:gd name="adj1" fmla="val 90361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2" name="Rectangle 296">
            <a:extLst>
              <a:ext uri="{FF2B5EF4-FFF2-40B4-BE49-F238E27FC236}">
                <a16:creationId xmlns:a16="http://schemas.microsoft.com/office/drawing/2014/main" id="{D771E72E-9F20-069F-A668-49558A03EE31}"/>
              </a:ext>
            </a:extLst>
          </p:cNvPr>
          <p:cNvSpPr>
            <a:spLocks noChangeArrowheads="1"/>
          </p:cNvSpPr>
          <p:nvPr/>
        </p:nvSpPr>
        <p:spPr bwMode="gray">
          <a:xfrm>
            <a:off x="5497784" y="2583647"/>
            <a:ext cx="615600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External Communications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600" i="1" kern="0" dirty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L. Caushi</a:t>
            </a:r>
          </a:p>
        </p:txBody>
      </p:sp>
      <p:cxnSp>
        <p:nvCxnSpPr>
          <p:cNvPr id="434" name="Connector: Elbow 158">
            <a:extLst>
              <a:ext uri="{FF2B5EF4-FFF2-40B4-BE49-F238E27FC236}">
                <a16:creationId xmlns:a16="http://schemas.microsoft.com/office/drawing/2014/main" id="{0F9F102F-FAF6-4C01-280D-7C5B6E2E03B3}"/>
              </a:ext>
            </a:extLst>
          </p:cNvPr>
          <p:cNvCxnSpPr>
            <a:cxnSpLocks/>
            <a:stCxn id="18" idx="2"/>
            <a:endCxn id="426" idx="0"/>
          </p:cNvCxnSpPr>
          <p:nvPr/>
        </p:nvCxnSpPr>
        <p:spPr>
          <a:xfrm rot="5400000">
            <a:off x="1837934" y="1731468"/>
            <a:ext cx="1305828" cy="2585027"/>
          </a:xfrm>
          <a:prstGeom prst="bentConnector3">
            <a:avLst>
              <a:gd name="adj1" fmla="val 9036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1" name="Connettore 4 158">
            <a:extLst>
              <a:ext uri="{FF2B5EF4-FFF2-40B4-BE49-F238E27FC236}">
                <a16:creationId xmlns:a16="http://schemas.microsoft.com/office/drawing/2014/main" id="{BC5C1264-9E38-B88E-37E3-38F54D6665AB}"/>
              </a:ext>
            </a:extLst>
          </p:cNvPr>
          <p:cNvCxnSpPr>
            <a:stCxn id="18" idx="2"/>
            <a:endCxn id="428" idx="0"/>
          </p:cNvCxnSpPr>
          <p:nvPr/>
        </p:nvCxnSpPr>
        <p:spPr>
          <a:xfrm rot="16200000" flipH="1">
            <a:off x="3948872" y="2205555"/>
            <a:ext cx="1305828" cy="1636851"/>
          </a:xfrm>
          <a:prstGeom prst="bentConnector3">
            <a:avLst>
              <a:gd name="adj1" fmla="val 90362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3" name="Rettangolo 462">
            <a:extLst>
              <a:ext uri="{FF2B5EF4-FFF2-40B4-BE49-F238E27FC236}">
                <a16:creationId xmlns:a16="http://schemas.microsoft.com/office/drawing/2014/main" id="{F640572F-A259-8CDF-2009-641BCAEC9AB4}"/>
              </a:ext>
            </a:extLst>
          </p:cNvPr>
          <p:cNvSpPr/>
          <p:nvPr/>
        </p:nvSpPr>
        <p:spPr>
          <a:xfrm>
            <a:off x="229962" y="976232"/>
            <a:ext cx="79701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90"/>
            <a:r>
              <a:rPr lang="en-US" sz="900" kern="0" dirty="0">
                <a:latin typeface="Century Gothic" panose="020B0502020202020204" pitchFamily="34" charset="0"/>
                <a:cs typeface="Arial" panose="020B0604020202020204" pitchFamily="34" charset="0"/>
              </a:rPr>
              <a:t>05/06/2</a:t>
            </a:r>
            <a:r>
              <a:rPr lang="en-US" sz="900" kern="0" dirty="0">
                <a:solidFill>
                  <a:srgbClr val="00000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026</a:t>
            </a:r>
          </a:p>
        </p:txBody>
      </p:sp>
      <p:grpSp>
        <p:nvGrpSpPr>
          <p:cNvPr id="771" name="Gruppo 770">
            <a:extLst>
              <a:ext uri="{FF2B5EF4-FFF2-40B4-BE49-F238E27FC236}">
                <a16:creationId xmlns:a16="http://schemas.microsoft.com/office/drawing/2014/main" id="{1AE97B01-3BB9-F73E-57FD-034E8156E45D}"/>
              </a:ext>
            </a:extLst>
          </p:cNvPr>
          <p:cNvGrpSpPr/>
          <p:nvPr/>
        </p:nvGrpSpPr>
        <p:grpSpPr>
          <a:xfrm>
            <a:off x="6310577" y="1218150"/>
            <a:ext cx="1116000" cy="871506"/>
            <a:chOff x="6310577" y="1218150"/>
            <a:chExt cx="1116000" cy="871506"/>
          </a:xfrm>
        </p:grpSpPr>
        <p:sp>
          <p:nvSpPr>
            <p:cNvPr id="554" name="CasellaDiTesto 553">
              <a:extLst>
                <a:ext uri="{FF2B5EF4-FFF2-40B4-BE49-F238E27FC236}">
                  <a16:creationId xmlns:a16="http://schemas.microsoft.com/office/drawing/2014/main" id="{DF039480-6AE1-867A-415D-A0259A22400D}"/>
                </a:ext>
              </a:extLst>
            </p:cNvPr>
            <p:cNvSpPr txBox="1"/>
            <p:nvPr/>
          </p:nvSpPr>
          <p:spPr>
            <a:xfrm>
              <a:off x="6310577" y="1256167"/>
              <a:ext cx="458270" cy="169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00" b="1" kern="0" dirty="0">
                  <a:solidFill>
                    <a:srgbClr val="000000"/>
                  </a:solidFill>
                  <a:latin typeface="Century Gothic" panose="020B0502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Legend</a:t>
              </a:r>
            </a:p>
          </p:txBody>
        </p:sp>
        <p:sp>
          <p:nvSpPr>
            <p:cNvPr id="555" name="CasellaDiTesto 554">
              <a:extLst>
                <a:ext uri="{FF2B5EF4-FFF2-40B4-BE49-F238E27FC236}">
                  <a16:creationId xmlns:a16="http://schemas.microsoft.com/office/drawing/2014/main" id="{BE25A248-5322-8847-527B-A74E6D80F83B}"/>
                </a:ext>
              </a:extLst>
            </p:cNvPr>
            <p:cNvSpPr txBox="1"/>
            <p:nvPr/>
          </p:nvSpPr>
          <p:spPr>
            <a:xfrm>
              <a:off x="6857236" y="1680002"/>
              <a:ext cx="375810" cy="169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rgbClr val="000000"/>
                  </a:solidFill>
                  <a:ea typeface="ＭＳ Ｐゴシック" pitchFamily="34" charset="-128"/>
                </a:defRPr>
              </a:lvl1pPr>
            </a:lstStyle>
            <a:p>
              <a:pPr defTabSz="861993">
                <a:defRPr/>
              </a:pPr>
              <a:r>
                <a:rPr lang="en-US" sz="500" kern="0" dirty="0">
                  <a:latin typeface="Century Gothic" panose="020B0502020202020204" pitchFamily="34" charset="0"/>
                  <a:cs typeface="Arial" panose="020B0604020202020204" pitchFamily="34" charset="0"/>
                </a:rPr>
                <a:t>Office</a:t>
              </a:r>
            </a:p>
          </p:txBody>
        </p:sp>
        <p:sp>
          <p:nvSpPr>
            <p:cNvPr id="556" name="CasellaDiTesto 555">
              <a:extLst>
                <a:ext uri="{FF2B5EF4-FFF2-40B4-BE49-F238E27FC236}">
                  <a16:creationId xmlns:a16="http://schemas.microsoft.com/office/drawing/2014/main" id="{28727C89-3BB7-6C1C-AE9E-FBCE74D02794}"/>
                </a:ext>
              </a:extLst>
            </p:cNvPr>
            <p:cNvSpPr txBox="1"/>
            <p:nvPr/>
          </p:nvSpPr>
          <p:spPr>
            <a:xfrm>
              <a:off x="6857236" y="1468817"/>
              <a:ext cx="56934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00" kern="0" dirty="0">
                  <a:solidFill>
                    <a:srgbClr val="000000"/>
                  </a:solidFill>
                  <a:latin typeface="Century Gothic" panose="020B0502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Department</a:t>
              </a:r>
            </a:p>
          </p:txBody>
        </p:sp>
        <p:sp>
          <p:nvSpPr>
            <p:cNvPr id="557" name="CasellaDiTesto 556">
              <a:extLst>
                <a:ext uri="{FF2B5EF4-FFF2-40B4-BE49-F238E27FC236}">
                  <a16:creationId xmlns:a16="http://schemas.microsoft.com/office/drawing/2014/main" id="{A06C9451-6094-7978-022E-58404079266F}"/>
                </a:ext>
              </a:extLst>
            </p:cNvPr>
            <p:cNvSpPr txBox="1"/>
            <p:nvPr/>
          </p:nvSpPr>
          <p:spPr>
            <a:xfrm>
              <a:off x="6857236" y="1218150"/>
              <a:ext cx="46310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00" kern="0" dirty="0">
                  <a:solidFill>
                    <a:srgbClr val="000000"/>
                  </a:solidFill>
                  <a:latin typeface="Century Gothic" panose="020B0502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Division/</a:t>
              </a:r>
            </a:p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00" kern="0" dirty="0">
                  <a:solidFill>
                    <a:srgbClr val="000000"/>
                  </a:solidFill>
                  <a:latin typeface="Century Gothic" panose="020B0502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Chief</a:t>
              </a:r>
            </a:p>
          </p:txBody>
        </p:sp>
        <p:sp>
          <p:nvSpPr>
            <p:cNvPr id="558" name="Rettangolo 557">
              <a:extLst>
                <a:ext uri="{FF2B5EF4-FFF2-40B4-BE49-F238E27FC236}">
                  <a16:creationId xmlns:a16="http://schemas.microsoft.com/office/drawing/2014/main" id="{1FB736F6-4F66-DC4E-C911-88CA497BB587}"/>
                </a:ext>
              </a:extLst>
            </p:cNvPr>
            <p:cNvSpPr/>
            <p:nvPr/>
          </p:nvSpPr>
          <p:spPr bwMode="auto">
            <a:xfrm>
              <a:off x="6709203" y="1671009"/>
              <a:ext cx="219576" cy="188600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>
                <a:solidFill>
                  <a:srgbClr val="000000"/>
                </a:solidFill>
                <a:latin typeface="Century Gothic" panose="020B0502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559" name="Rettangolo 558">
              <a:extLst>
                <a:ext uri="{FF2B5EF4-FFF2-40B4-BE49-F238E27FC236}">
                  <a16:creationId xmlns:a16="http://schemas.microsoft.com/office/drawing/2014/main" id="{19B30181-9BFA-E4E1-7142-FF58DBE045C9}"/>
                </a:ext>
              </a:extLst>
            </p:cNvPr>
            <p:cNvSpPr/>
            <p:nvPr/>
          </p:nvSpPr>
          <p:spPr bwMode="auto">
            <a:xfrm>
              <a:off x="6709203" y="1459566"/>
              <a:ext cx="219576" cy="188600"/>
            </a:xfrm>
            <a:prstGeom prst="rect">
              <a:avLst/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>
                <a:solidFill>
                  <a:srgbClr val="000000"/>
                </a:solidFill>
                <a:latin typeface="Century Gothic" panose="020B0502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560" name="Rettangolo 559">
              <a:extLst>
                <a:ext uri="{FF2B5EF4-FFF2-40B4-BE49-F238E27FC236}">
                  <a16:creationId xmlns:a16="http://schemas.microsoft.com/office/drawing/2014/main" id="{1669D86D-9515-BF7F-AD6A-B23163D2B5AB}"/>
                </a:ext>
              </a:extLst>
            </p:cNvPr>
            <p:cNvSpPr/>
            <p:nvPr/>
          </p:nvSpPr>
          <p:spPr bwMode="auto">
            <a:xfrm>
              <a:off x="6709203" y="1246532"/>
              <a:ext cx="219576" cy="188600"/>
            </a:xfrm>
            <a:prstGeom prst="rect">
              <a:avLst/>
            </a:prstGeom>
            <a:solidFill>
              <a:srgbClr val="B6B6B6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>
                <a:solidFill>
                  <a:srgbClr val="000000"/>
                </a:solidFill>
                <a:latin typeface="Century Gothic" panose="020B0502020202020204" pitchFamily="34" charset="0"/>
                <a:ea typeface="MS PGothic" charset="-128"/>
                <a:cs typeface="Arial" panose="020B0604020202020204" pitchFamily="34" charset="0"/>
              </a:endParaRPr>
            </a:p>
          </p:txBody>
        </p:sp>
        <p:cxnSp>
          <p:nvCxnSpPr>
            <p:cNvPr id="562" name="Connettore 1 153">
              <a:extLst>
                <a:ext uri="{FF2B5EF4-FFF2-40B4-BE49-F238E27FC236}">
                  <a16:creationId xmlns:a16="http://schemas.microsoft.com/office/drawing/2014/main" id="{BBDBCAE1-736A-2B16-90A4-D4C1A602525E}"/>
                </a:ext>
              </a:extLst>
            </p:cNvPr>
            <p:cNvCxnSpPr/>
            <p:nvPr/>
          </p:nvCxnSpPr>
          <p:spPr bwMode="auto">
            <a:xfrm>
              <a:off x="6676885" y="1225656"/>
              <a:ext cx="0" cy="86400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69" name="AutoShape 539">
              <a:extLst>
                <a:ext uri="{FF2B5EF4-FFF2-40B4-BE49-F238E27FC236}">
                  <a16:creationId xmlns:a16="http://schemas.microsoft.com/office/drawing/2014/main" id="{9AE68CE8-FF4E-0E32-34E3-8A712D0F3B3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709203" y="1880085"/>
              <a:ext cx="219600" cy="187200"/>
            </a:xfrm>
            <a:prstGeom prst="flowChartAlternateProcess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defRPr/>
              </a:pPr>
              <a:endParaRPr lang="en-US" sz="6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770" name="CasellaDiTesto 769">
              <a:extLst>
                <a:ext uri="{FF2B5EF4-FFF2-40B4-BE49-F238E27FC236}">
                  <a16:creationId xmlns:a16="http://schemas.microsoft.com/office/drawing/2014/main" id="{797C484C-7EE3-9714-A851-BC47CC080173}"/>
                </a:ext>
              </a:extLst>
            </p:cNvPr>
            <p:cNvSpPr txBox="1"/>
            <p:nvPr/>
          </p:nvSpPr>
          <p:spPr>
            <a:xfrm>
              <a:off x="6857236" y="1889552"/>
              <a:ext cx="468000" cy="169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rgbClr val="000000"/>
                  </a:solidFill>
                  <a:ea typeface="ＭＳ Ｐゴシック" pitchFamily="34" charset="-128"/>
                </a:defRPr>
              </a:lvl1pPr>
            </a:lstStyle>
            <a:p>
              <a:pPr defTabSz="861993">
                <a:defRPr/>
              </a:pPr>
              <a:r>
                <a:rPr lang="en-US" sz="500" kern="0" dirty="0">
                  <a:latin typeface="Century Gothic" panose="020B0502020202020204" pitchFamily="34" charset="0"/>
                  <a:cs typeface="Arial" panose="020B0604020202020204" pitchFamily="34" charset="0"/>
                </a:rPr>
                <a:t>Network</a:t>
              </a:r>
            </a:p>
          </p:txBody>
        </p:sp>
      </p:grpSp>
      <p:cxnSp>
        <p:nvCxnSpPr>
          <p:cNvPr id="806" name="Connector: Elbow 158">
            <a:extLst>
              <a:ext uri="{FF2B5EF4-FFF2-40B4-BE49-F238E27FC236}">
                <a16:creationId xmlns:a16="http://schemas.microsoft.com/office/drawing/2014/main" id="{DA7C6364-620A-36EE-F867-53E0FB718005}"/>
              </a:ext>
            </a:extLst>
          </p:cNvPr>
          <p:cNvCxnSpPr>
            <a:cxnSpLocks/>
            <a:stCxn id="18" idx="2"/>
            <a:endCxn id="709" idx="0"/>
          </p:cNvCxnSpPr>
          <p:nvPr/>
        </p:nvCxnSpPr>
        <p:spPr>
          <a:xfrm rot="5400000">
            <a:off x="2897590" y="2791124"/>
            <a:ext cx="1305828" cy="465714"/>
          </a:xfrm>
          <a:prstGeom prst="bentConnector3">
            <a:avLst>
              <a:gd name="adj1" fmla="val 9036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2" name="Gruppo 811">
            <a:extLst>
              <a:ext uri="{FF2B5EF4-FFF2-40B4-BE49-F238E27FC236}">
                <a16:creationId xmlns:a16="http://schemas.microsoft.com/office/drawing/2014/main" id="{EFC2686C-540C-2F4A-88A9-C2FE2D1BF423}"/>
              </a:ext>
            </a:extLst>
          </p:cNvPr>
          <p:cNvGrpSpPr/>
          <p:nvPr/>
        </p:nvGrpSpPr>
        <p:grpSpPr>
          <a:xfrm>
            <a:off x="521228" y="3676895"/>
            <a:ext cx="6524640" cy="3733207"/>
            <a:chOff x="102128" y="3753095"/>
            <a:chExt cx="6524640" cy="3733207"/>
          </a:xfrm>
        </p:grpSpPr>
        <p:sp>
          <p:nvSpPr>
            <p:cNvPr id="24" name="Rectangle 243">
              <a:extLst>
                <a:ext uri="{FF2B5EF4-FFF2-40B4-BE49-F238E27FC236}">
                  <a16:creationId xmlns:a16="http://schemas.microsoft.com/office/drawing/2014/main" id="{474778C4-C166-CD0C-3F3F-238D9B1FE37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447051" y="5437580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GB" sz="4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GB" sz="45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Infrastructure &amp;  Telecommunication</a:t>
              </a:r>
              <a:endParaRPr lang="en-US" sz="4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45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L. </a:t>
              </a:r>
              <a:r>
                <a:rPr lang="en-US" sz="45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Kokonozi</a:t>
              </a:r>
              <a:endParaRPr lang="en-GB" sz="45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endParaRPr lang="en-GB" sz="45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5" name="Rectangle 246">
              <a:extLst>
                <a:ext uri="{FF2B5EF4-FFF2-40B4-BE49-F238E27FC236}">
                  <a16:creationId xmlns:a16="http://schemas.microsoft.com/office/drawing/2014/main" id="{88A154CF-B4E4-B7C1-C717-E1711F2DF20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447051" y="5768377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hu-HU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Applications</a:t>
              </a:r>
              <a:endPara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altLang="en-US" sz="5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a.h.</a:t>
              </a:r>
              <a:r>
                <a:rPr lang="en-US" altLang="en-US" sz="5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 M. Hoxha</a:t>
              </a:r>
            </a:p>
            <a:p>
              <a:pPr algn="ctr" defTabSz="861993">
                <a:lnSpc>
                  <a:spcPct val="80000"/>
                </a:lnSpc>
                <a:defRPr/>
              </a:pPr>
              <a:endParaRPr lang="en-GB" sz="5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6" name="Rectangle 318">
              <a:extLst>
                <a:ext uri="{FF2B5EF4-FFF2-40B4-BE49-F238E27FC236}">
                  <a16:creationId xmlns:a16="http://schemas.microsoft.com/office/drawing/2014/main" id="{7BF02D23-9DD3-4A85-11A7-EE6245296AE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447051" y="5107404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4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45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ICT Governance &amp; Application Architecture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GB" sz="45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M. Kuti</a:t>
              </a:r>
            </a:p>
            <a:p>
              <a:pPr algn="ctr" defTabSz="861993">
                <a:lnSpc>
                  <a:spcPct val="80000"/>
                </a:lnSpc>
                <a:defRPr/>
              </a:pPr>
              <a:endParaRPr lang="en-US" sz="45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cxnSp>
          <p:nvCxnSpPr>
            <p:cNvPr id="27" name="AutoShape 414">
              <a:extLst>
                <a:ext uri="{FF2B5EF4-FFF2-40B4-BE49-F238E27FC236}">
                  <a16:creationId xmlns:a16="http://schemas.microsoft.com/office/drawing/2014/main" id="{058EE309-F22B-F199-3F41-DA1CBAE9990F}"/>
                </a:ext>
              </a:extLst>
            </p:cNvPr>
            <p:cNvCxnSpPr>
              <a:cxnSpLocks noChangeShapeType="1"/>
              <a:stCxn id="203" idx="1"/>
            </p:cNvCxnSpPr>
            <p:nvPr/>
          </p:nvCxnSpPr>
          <p:spPr bwMode="auto">
            <a:xfrm rot="10800000">
              <a:off x="1689298" y="4151380"/>
              <a:ext cx="68015" cy="228287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AutoShape 414">
              <a:extLst>
                <a:ext uri="{FF2B5EF4-FFF2-40B4-BE49-F238E27FC236}">
                  <a16:creationId xmlns:a16="http://schemas.microsoft.com/office/drawing/2014/main" id="{7AC57999-D22D-659D-E8F7-EA5A055B6A06}"/>
                </a:ext>
              </a:extLst>
            </p:cNvPr>
            <p:cNvCxnSpPr>
              <a:cxnSpLocks noChangeShapeType="1"/>
              <a:stCxn id="205" idx="1"/>
            </p:cNvCxnSpPr>
            <p:nvPr/>
          </p:nvCxnSpPr>
          <p:spPr bwMode="auto">
            <a:xfrm rot="10800000">
              <a:off x="1689263" y="4147540"/>
              <a:ext cx="68048" cy="615235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AutoShape 414">
              <a:extLst>
                <a:ext uri="{FF2B5EF4-FFF2-40B4-BE49-F238E27FC236}">
                  <a16:creationId xmlns:a16="http://schemas.microsoft.com/office/drawing/2014/main" id="{C5D77C5F-CC04-1D14-5F04-71DCEECE0F6A}"/>
                </a:ext>
              </a:extLst>
            </p:cNvPr>
            <p:cNvCxnSpPr>
              <a:cxnSpLocks noChangeShapeType="1"/>
              <a:stCxn id="207" idx="1"/>
            </p:cNvCxnSpPr>
            <p:nvPr/>
          </p:nvCxnSpPr>
          <p:spPr bwMode="auto">
            <a:xfrm rot="10800000">
              <a:off x="1689263" y="4147527"/>
              <a:ext cx="68048" cy="1044746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0" name="Rectangle 269">
              <a:extLst>
                <a:ext uri="{FF2B5EF4-FFF2-40B4-BE49-F238E27FC236}">
                  <a16:creationId xmlns:a16="http://schemas.microsoft.com/office/drawing/2014/main" id="{E52DA0BC-6E52-3CA1-1977-0A7D71B50E8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2128" y="4246466"/>
              <a:ext cx="615600" cy="363600"/>
            </a:xfrm>
            <a:prstGeom prst="rect">
              <a:avLst/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Retail &amp; WM Products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Xh</a:t>
              </a:r>
              <a:r>
                <a:rPr lang="en-US" sz="6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. </a:t>
              </a:r>
              <a:r>
                <a:rPr lang="en-US" sz="6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Dafa</a:t>
              </a:r>
              <a:endParaRPr lang="en-US" sz="6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385" name="Rectangle 234">
              <a:extLst>
                <a:ext uri="{FF2B5EF4-FFF2-40B4-BE49-F238E27FC236}">
                  <a16:creationId xmlns:a16="http://schemas.microsoft.com/office/drawing/2014/main" id="{B0A11403-F3E1-2B38-84C0-CA5D3E8DE81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975221" y="4579521"/>
              <a:ext cx="615600" cy="363600"/>
            </a:xfrm>
            <a:prstGeom prst="rect">
              <a:avLst/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Accounting 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G. Vllamasi</a:t>
              </a:r>
              <a:endParaRPr lang="hu-HU" sz="6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386" name="Rectangle 235">
              <a:extLst>
                <a:ext uri="{FF2B5EF4-FFF2-40B4-BE49-F238E27FC236}">
                  <a16:creationId xmlns:a16="http://schemas.microsoft.com/office/drawing/2014/main" id="{D977BD06-4728-F5A6-4A7D-160334C4FCD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975221" y="5005602"/>
              <a:ext cx="615600" cy="363600"/>
            </a:xfrm>
            <a:prstGeom prst="rect">
              <a:avLst/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Planning &amp; Control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a.i.</a:t>
              </a:r>
              <a:r>
                <a:rPr lang="en-US" sz="6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 J. </a:t>
              </a:r>
              <a:r>
                <a:rPr lang="en-US" sz="6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Cela</a:t>
              </a:r>
              <a:endParaRPr lang="en-US" sz="6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387" name="Rectangle 329">
              <a:extLst>
                <a:ext uri="{FF2B5EF4-FFF2-40B4-BE49-F238E27FC236}">
                  <a16:creationId xmlns:a16="http://schemas.microsoft.com/office/drawing/2014/main" id="{CB528E5A-261B-A38D-1A0D-CA00AE160EE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190681" y="5005418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Treasury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Back Office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F. </a:t>
              </a:r>
              <a:r>
                <a:rPr lang="it-IT" sz="5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Kristo</a:t>
              </a:r>
              <a:endParaRPr lang="it-IT" sz="5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388" name="Rectangle 330">
              <a:extLst>
                <a:ext uri="{FF2B5EF4-FFF2-40B4-BE49-F238E27FC236}">
                  <a16:creationId xmlns:a16="http://schemas.microsoft.com/office/drawing/2014/main" id="{E2F375D8-5AD9-3E7F-A191-41BEA402D1E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190681" y="5996437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Securities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Custody</a:t>
              </a:r>
              <a:endPara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a.i.</a:t>
              </a:r>
              <a:r>
                <a:rPr lang="en-US" sz="5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 </a:t>
              </a:r>
              <a:r>
                <a:rPr lang="en-US" sz="5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R..Lolo</a:t>
              </a:r>
              <a:endParaRPr lang="hu-HU" sz="5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389" name="Rectangle 334">
              <a:extLst>
                <a:ext uri="{FF2B5EF4-FFF2-40B4-BE49-F238E27FC236}">
                  <a16:creationId xmlns:a16="http://schemas.microsoft.com/office/drawing/2014/main" id="{E7A7AFF8-4454-A7B7-D877-34EE1A2C992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190681" y="5333876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Payments</a:t>
              </a:r>
              <a:endPara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L. </a:t>
              </a:r>
              <a:r>
                <a:rPr lang="en-US" sz="5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Shiroka</a:t>
              </a:r>
              <a:endParaRPr lang="it-IT" sz="5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cxnSp>
          <p:nvCxnSpPr>
            <p:cNvPr id="390" name="AutoShape 335">
              <a:extLst>
                <a:ext uri="{FF2B5EF4-FFF2-40B4-BE49-F238E27FC236}">
                  <a16:creationId xmlns:a16="http://schemas.microsoft.com/office/drawing/2014/main" id="{92454D1A-C152-61A6-D257-7F996AF1C7C9}"/>
                </a:ext>
              </a:extLst>
            </p:cNvPr>
            <p:cNvCxnSpPr>
              <a:cxnSpLocks noChangeShapeType="1"/>
              <a:endCxn id="387" idx="1"/>
            </p:cNvCxnSpPr>
            <p:nvPr/>
          </p:nvCxnSpPr>
          <p:spPr bwMode="auto">
            <a:xfrm rot="16200000" flipH="1">
              <a:off x="4887816" y="4835752"/>
              <a:ext cx="538751" cy="66980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1" name="Rectangle 337">
              <a:extLst>
                <a:ext uri="{FF2B5EF4-FFF2-40B4-BE49-F238E27FC236}">
                  <a16:creationId xmlns:a16="http://schemas.microsoft.com/office/drawing/2014/main" id="{F6560572-BBD8-630A-1278-8AD7B9FFF15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190681" y="4675692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Retail,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SME &amp; Corporate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Back Office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S. </a:t>
              </a:r>
              <a:r>
                <a:rPr lang="it-IT" sz="5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Shkodrani</a:t>
              </a:r>
              <a:endParaRPr lang="hu-HU" sz="5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cxnSp>
          <p:nvCxnSpPr>
            <p:cNvPr id="392" name="Connettore 4 25138">
              <a:extLst>
                <a:ext uri="{FF2B5EF4-FFF2-40B4-BE49-F238E27FC236}">
                  <a16:creationId xmlns:a16="http://schemas.microsoft.com/office/drawing/2014/main" id="{40EF6740-ABE5-6E73-6D0B-F7A611417517}"/>
                </a:ext>
              </a:extLst>
            </p:cNvPr>
            <p:cNvCxnSpPr>
              <a:cxnSpLocks noChangeShapeType="1"/>
              <a:stCxn id="196" idx="3"/>
              <a:endCxn id="428" idx="2"/>
            </p:cNvCxnSpPr>
            <p:nvPr/>
          </p:nvCxnSpPr>
          <p:spPr bwMode="auto">
            <a:xfrm flipV="1">
              <a:off x="4943848" y="4185095"/>
              <a:ext cx="57264" cy="243587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3" name="Shape 186">
              <a:extLst>
                <a:ext uri="{FF2B5EF4-FFF2-40B4-BE49-F238E27FC236}">
                  <a16:creationId xmlns:a16="http://schemas.microsoft.com/office/drawing/2014/main" id="{F2013F40-BDFA-6517-D420-7CAA3E64B800}"/>
                </a:ext>
              </a:extLst>
            </p:cNvPr>
            <p:cNvCxnSpPr>
              <a:cxnSpLocks noChangeShapeType="1"/>
              <a:endCxn id="391" idx="1"/>
            </p:cNvCxnSpPr>
            <p:nvPr/>
          </p:nvCxnSpPr>
          <p:spPr bwMode="auto">
            <a:xfrm rot="16200000" flipH="1">
              <a:off x="5052679" y="4670890"/>
              <a:ext cx="209024" cy="66980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4" name="Shape 188">
              <a:extLst>
                <a:ext uri="{FF2B5EF4-FFF2-40B4-BE49-F238E27FC236}">
                  <a16:creationId xmlns:a16="http://schemas.microsoft.com/office/drawing/2014/main" id="{74BE1618-E2D0-07C2-762A-BA47534B003A}"/>
                </a:ext>
              </a:extLst>
            </p:cNvPr>
            <p:cNvCxnSpPr>
              <a:cxnSpLocks noChangeShapeType="1"/>
              <a:endCxn id="389" idx="1"/>
            </p:cNvCxnSpPr>
            <p:nvPr/>
          </p:nvCxnSpPr>
          <p:spPr bwMode="auto">
            <a:xfrm rot="16200000" flipH="1">
              <a:off x="4723586" y="4999981"/>
              <a:ext cx="867208" cy="66982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5" name="Shape 190">
              <a:extLst>
                <a:ext uri="{FF2B5EF4-FFF2-40B4-BE49-F238E27FC236}">
                  <a16:creationId xmlns:a16="http://schemas.microsoft.com/office/drawing/2014/main" id="{A2C024B8-B8BF-1B21-058C-C511BD1A8DD2}"/>
                </a:ext>
              </a:extLst>
            </p:cNvPr>
            <p:cNvCxnSpPr>
              <a:cxnSpLocks noChangeShapeType="1"/>
              <a:endCxn id="789" idx="1"/>
            </p:cNvCxnSpPr>
            <p:nvPr/>
          </p:nvCxnSpPr>
          <p:spPr bwMode="auto">
            <a:xfrm rot="16200000" flipH="1">
              <a:off x="4227207" y="5496362"/>
              <a:ext cx="1859969" cy="66980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6" name="Rectangle 334">
              <a:extLst>
                <a:ext uri="{FF2B5EF4-FFF2-40B4-BE49-F238E27FC236}">
                  <a16:creationId xmlns:a16="http://schemas.microsoft.com/office/drawing/2014/main" id="{F748AB97-2564-23FD-055D-D67010F162A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646854" y="6278804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Enterprise,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Market &amp;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Financial Risk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A. </a:t>
              </a:r>
              <a:r>
                <a:rPr lang="en-US" sz="5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Dhamo</a:t>
              </a:r>
              <a:endParaRPr lang="en-US" sz="5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cxnSp>
          <p:nvCxnSpPr>
            <p:cNvPr id="397" name="Elbow Connector 154">
              <a:extLst>
                <a:ext uri="{FF2B5EF4-FFF2-40B4-BE49-F238E27FC236}">
                  <a16:creationId xmlns:a16="http://schemas.microsoft.com/office/drawing/2014/main" id="{6141614F-E199-23C4-E0E4-9264609D6A98}"/>
                </a:ext>
              </a:extLst>
            </p:cNvPr>
            <p:cNvCxnSpPr>
              <a:cxnSpLocks noChangeShapeType="1"/>
              <a:endCxn id="396" idx="1"/>
            </p:cNvCxnSpPr>
            <p:nvPr/>
          </p:nvCxnSpPr>
          <p:spPr bwMode="auto">
            <a:xfrm rot="16200000" flipH="1">
              <a:off x="3497555" y="6262705"/>
              <a:ext cx="231776" cy="66822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8" name="AutoShape 408">
              <a:extLst>
                <a:ext uri="{FF2B5EF4-FFF2-40B4-BE49-F238E27FC236}">
                  <a16:creationId xmlns:a16="http://schemas.microsoft.com/office/drawing/2014/main" id="{6FE6D001-19CE-2EBC-B152-CA14A4755C60}"/>
                </a:ext>
              </a:extLst>
            </p:cNvPr>
            <p:cNvCxnSpPr>
              <a:cxnSpLocks noChangeShapeType="1"/>
              <a:stCxn id="210" idx="1"/>
            </p:cNvCxnSpPr>
            <p:nvPr/>
          </p:nvCxnSpPr>
          <p:spPr bwMode="auto">
            <a:xfrm rot="10800000">
              <a:off x="3580031" y="6198490"/>
              <a:ext cx="66824" cy="546748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" name="Shape 172">
              <a:extLst>
                <a:ext uri="{FF2B5EF4-FFF2-40B4-BE49-F238E27FC236}">
                  <a16:creationId xmlns:a16="http://schemas.microsoft.com/office/drawing/2014/main" id="{2EB0D872-F0C2-0C7B-EA7E-751AEF2BAB31}"/>
                </a:ext>
              </a:extLst>
            </p:cNvPr>
            <p:cNvCxnSpPr>
              <a:cxnSpLocks noChangeShapeType="1"/>
              <a:endCxn id="26" idx="1"/>
            </p:cNvCxnSpPr>
            <p:nvPr/>
          </p:nvCxnSpPr>
          <p:spPr bwMode="auto">
            <a:xfrm rot="16200000" flipH="1">
              <a:off x="4284276" y="5077829"/>
              <a:ext cx="262872" cy="62678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0" name="Shape 174">
              <a:extLst>
                <a:ext uri="{FF2B5EF4-FFF2-40B4-BE49-F238E27FC236}">
                  <a16:creationId xmlns:a16="http://schemas.microsoft.com/office/drawing/2014/main" id="{875DE7B9-675B-C1C1-17D7-0B393A0040DC}"/>
                </a:ext>
              </a:extLst>
            </p:cNvPr>
            <p:cNvCxnSpPr>
              <a:cxnSpLocks noChangeShapeType="1"/>
              <a:endCxn id="24" idx="1"/>
            </p:cNvCxnSpPr>
            <p:nvPr/>
          </p:nvCxnSpPr>
          <p:spPr bwMode="auto">
            <a:xfrm rot="16200000" flipH="1">
              <a:off x="4119188" y="5242917"/>
              <a:ext cx="593048" cy="62678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1" name="Shape 177">
              <a:extLst>
                <a:ext uri="{FF2B5EF4-FFF2-40B4-BE49-F238E27FC236}">
                  <a16:creationId xmlns:a16="http://schemas.microsoft.com/office/drawing/2014/main" id="{9940BAB6-8B20-F313-270A-D4E86F6DC05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3953790" y="5408316"/>
              <a:ext cx="923844" cy="62678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2" name="Rectangle 330">
              <a:extLst>
                <a:ext uri="{FF2B5EF4-FFF2-40B4-BE49-F238E27FC236}">
                  <a16:creationId xmlns:a16="http://schemas.microsoft.com/office/drawing/2014/main" id="{71C57995-FEEF-BB8F-4786-EDBB2CE1DF9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975221" y="4246466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Procurement</a:t>
              </a:r>
              <a:endPara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E. Dore</a:t>
              </a:r>
              <a:endParaRPr lang="hu-HU" sz="5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403" name="Rectangle 330">
              <a:extLst>
                <a:ext uri="{FF2B5EF4-FFF2-40B4-BE49-F238E27FC236}">
                  <a16:creationId xmlns:a16="http://schemas.microsoft.com/office/drawing/2014/main" id="{51F1356A-07B6-9D2A-9130-6C1C85F643E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190681" y="5663742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Cash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Handling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A. </a:t>
              </a:r>
              <a:r>
                <a:rPr lang="en-US" sz="5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Toska</a:t>
              </a:r>
              <a:endParaRPr lang="hu-HU" sz="5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cxnSp>
          <p:nvCxnSpPr>
            <p:cNvPr id="404" name="Shape 190">
              <a:extLst>
                <a:ext uri="{FF2B5EF4-FFF2-40B4-BE49-F238E27FC236}">
                  <a16:creationId xmlns:a16="http://schemas.microsoft.com/office/drawing/2014/main" id="{1A6E16BF-9B16-EB24-0982-CA63CD4B7430}"/>
                </a:ext>
              </a:extLst>
            </p:cNvPr>
            <p:cNvCxnSpPr>
              <a:cxnSpLocks noChangeShapeType="1"/>
              <a:endCxn id="403" idx="1"/>
            </p:cNvCxnSpPr>
            <p:nvPr/>
          </p:nvCxnSpPr>
          <p:spPr bwMode="auto">
            <a:xfrm rot="16200000" flipH="1">
              <a:off x="4558654" y="5164915"/>
              <a:ext cx="1197074" cy="66980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5" name="Rectangle 334">
              <a:extLst>
                <a:ext uri="{FF2B5EF4-FFF2-40B4-BE49-F238E27FC236}">
                  <a16:creationId xmlns:a16="http://schemas.microsoft.com/office/drawing/2014/main" id="{108A7C4C-C1FA-B5FE-B069-E74D038D2DA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086768" y="5859146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Treasury &amp;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Customer</a:t>
              </a:r>
              <a:endParaRPr lang="it-IT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Execution</a:t>
              </a:r>
              <a:endPara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H. </a:t>
              </a:r>
              <a:r>
                <a:rPr lang="en-US" sz="5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Doko</a:t>
              </a:r>
              <a:endParaRPr lang="hu-HU" sz="5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192" name="Rectangle 329">
              <a:extLst>
                <a:ext uri="{FF2B5EF4-FFF2-40B4-BE49-F238E27FC236}">
                  <a16:creationId xmlns:a16="http://schemas.microsoft.com/office/drawing/2014/main" id="{0A6AD59C-C560-1349-94E7-439C7574B5B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086768" y="6190601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 ALM</a:t>
              </a:r>
              <a:endPara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E. </a:t>
              </a:r>
              <a:r>
                <a:rPr lang="en-US" sz="5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Mineu</a:t>
              </a:r>
              <a:endParaRPr lang="hu-HU" sz="5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193" name="Rectangle 329">
              <a:extLst>
                <a:ext uri="{FF2B5EF4-FFF2-40B4-BE49-F238E27FC236}">
                  <a16:creationId xmlns:a16="http://schemas.microsoft.com/office/drawing/2014/main" id="{A529CA1B-2C53-DD97-D6E0-C19E95AC672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086768" y="6523658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 Financial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Instruments &amp;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Sales </a:t>
              </a:r>
              <a:endPara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E. </a:t>
              </a:r>
              <a:r>
                <a:rPr lang="en-US" sz="5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Premti</a:t>
              </a:r>
              <a:endParaRPr lang="hu-HU" sz="5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195" name="Rectangle 371">
              <a:extLst>
                <a:ext uri="{FF2B5EF4-FFF2-40B4-BE49-F238E27FC236}">
                  <a16:creationId xmlns:a16="http://schemas.microsoft.com/office/drawing/2014/main" id="{1E46A664-12C4-85C4-12CF-7C8DE46E5C5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529441" y="5855067"/>
              <a:ext cx="615600" cy="363600"/>
            </a:xfrm>
            <a:prstGeom prst="wedgeRectCallout">
              <a:avLst>
                <a:gd name="adj1" fmla="val -45908"/>
                <a:gd name="adj2" fmla="val 39428"/>
              </a:avLst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it-IT" sz="600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Risk</a:t>
              </a:r>
              <a:r>
                <a:rPr lang="it-IT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 Management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i="1" kern="0" dirty="0" err="1">
                  <a:solidFill>
                    <a:srgbClr val="FF0000"/>
                  </a:solidFill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a.i.</a:t>
              </a:r>
              <a:r>
                <a:rPr lang="en-US" sz="600" i="1" kern="0" dirty="0">
                  <a:solidFill>
                    <a:srgbClr val="FF0000"/>
                  </a:solidFill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 O. Pasko</a:t>
              </a:r>
            </a:p>
          </p:txBody>
        </p:sp>
        <p:sp>
          <p:nvSpPr>
            <p:cNvPr id="197" name="Rectangle 383">
              <a:extLst>
                <a:ext uri="{FF2B5EF4-FFF2-40B4-BE49-F238E27FC236}">
                  <a16:creationId xmlns:a16="http://schemas.microsoft.com/office/drawing/2014/main" id="{EBDEAC92-983B-18C5-6D9E-A964A23F8C6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529441" y="5003420"/>
              <a:ext cx="615600" cy="363600"/>
            </a:xfrm>
            <a:prstGeom prst="wedgeRectCallout">
              <a:avLst>
                <a:gd name="adj1" fmla="val -44352"/>
                <a:gd name="adj2" fmla="val 47132"/>
              </a:avLst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NPE Management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a.h.</a:t>
              </a:r>
              <a:r>
                <a:rPr lang="en-US" sz="6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 E. </a:t>
              </a:r>
              <a:r>
                <a:rPr lang="en-US" sz="6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Zeqiraj</a:t>
              </a:r>
              <a:endParaRPr lang="en-US" sz="6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03" name="Rectangle 348">
              <a:extLst>
                <a:ext uri="{FF2B5EF4-FFF2-40B4-BE49-F238E27FC236}">
                  <a16:creationId xmlns:a16="http://schemas.microsoft.com/office/drawing/2014/main" id="{AFC4BD08-E263-F268-41E5-B42AD31CF5B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757312" y="4246466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Corporate,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SME &amp; SB Financial Analysis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M.Kryeziu</a:t>
              </a:r>
              <a:endParaRPr lang="en-US" sz="5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05" name="Rectangle 261">
              <a:extLst>
                <a:ext uri="{FF2B5EF4-FFF2-40B4-BE49-F238E27FC236}">
                  <a16:creationId xmlns:a16="http://schemas.microsoft.com/office/drawing/2014/main" id="{518176BA-B606-FAA1-872D-CB95A5E8F38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757311" y="4580974"/>
              <a:ext cx="615600" cy="363600"/>
            </a:xfrm>
            <a:prstGeom prst="rect">
              <a:avLst/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alt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Corporate,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alt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SME &amp; SB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alt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Products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altLang="en-US" sz="6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E. </a:t>
              </a:r>
              <a:r>
                <a:rPr lang="en-US" altLang="en-US" sz="6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Koskija</a:t>
              </a:r>
              <a:endParaRPr lang="en-US" sz="6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cxnSp>
          <p:nvCxnSpPr>
            <p:cNvPr id="209" name="AutoShape 414">
              <a:extLst>
                <a:ext uri="{FF2B5EF4-FFF2-40B4-BE49-F238E27FC236}">
                  <a16:creationId xmlns:a16="http://schemas.microsoft.com/office/drawing/2014/main" id="{DA52682F-446F-C4C4-2688-80A32198645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1689265" y="4141177"/>
              <a:ext cx="68046" cy="1896770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0" name="Rectangle 334">
              <a:extLst>
                <a:ext uri="{FF2B5EF4-FFF2-40B4-BE49-F238E27FC236}">
                  <a16:creationId xmlns:a16="http://schemas.microsoft.com/office/drawing/2014/main" id="{2CC26B6F-3E78-197B-C6D9-A97A2A94D88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646855" y="6612038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Credit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Risk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Management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K. </a:t>
              </a:r>
              <a:r>
                <a:rPr lang="en-US" sz="5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Kodra</a:t>
              </a:r>
              <a:endParaRPr lang="en-US" sz="5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13" name="Rectangle 383">
              <a:extLst>
                <a:ext uri="{FF2B5EF4-FFF2-40B4-BE49-F238E27FC236}">
                  <a16:creationId xmlns:a16="http://schemas.microsoft.com/office/drawing/2014/main" id="{B3EDB8CC-896F-AF22-7B70-8409C342230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529441" y="4577746"/>
              <a:ext cx="615600" cy="363600"/>
            </a:xfrm>
            <a:prstGeom prst="wedgeRectCallout">
              <a:avLst>
                <a:gd name="adj1" fmla="val -46115"/>
                <a:gd name="adj2" fmla="val 41226"/>
              </a:avLst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hlink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Underwriting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H. Domi</a:t>
              </a:r>
            </a:p>
          </p:txBody>
        </p:sp>
        <p:sp>
          <p:nvSpPr>
            <p:cNvPr id="216" name="Rectangle 383">
              <a:extLst>
                <a:ext uri="{FF2B5EF4-FFF2-40B4-BE49-F238E27FC236}">
                  <a16:creationId xmlns:a16="http://schemas.microsoft.com/office/drawing/2014/main" id="{592715C8-CA7A-98B9-E832-0354DA2D2E8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529441" y="5427449"/>
              <a:ext cx="615600" cy="363600"/>
            </a:xfrm>
            <a:prstGeom prst="wedgeRectCallout">
              <a:avLst>
                <a:gd name="adj1" fmla="val -45763"/>
                <a:gd name="adj2" fmla="val 41816"/>
              </a:avLst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Credit Portfolio Analysis &amp; Administration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S. Pellumbi</a:t>
              </a:r>
            </a:p>
          </p:txBody>
        </p:sp>
        <p:cxnSp>
          <p:nvCxnSpPr>
            <p:cNvPr id="217" name="Connettore 4 3">
              <a:extLst>
                <a:ext uri="{FF2B5EF4-FFF2-40B4-BE49-F238E27FC236}">
                  <a16:creationId xmlns:a16="http://schemas.microsoft.com/office/drawing/2014/main" id="{B8164FBB-0414-0F5F-D6C1-888A7A2D124C}"/>
                </a:ext>
              </a:extLst>
            </p:cNvPr>
            <p:cNvCxnSpPr>
              <a:cxnSpLocks/>
              <a:stCxn id="213" idx="1"/>
            </p:cNvCxnSpPr>
            <p:nvPr/>
          </p:nvCxnSpPr>
          <p:spPr>
            <a:xfrm rot="10800000">
              <a:off x="3469017" y="4169390"/>
              <a:ext cx="60425" cy="590156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8" name="Connettore 4 28">
              <a:extLst>
                <a:ext uri="{FF2B5EF4-FFF2-40B4-BE49-F238E27FC236}">
                  <a16:creationId xmlns:a16="http://schemas.microsoft.com/office/drawing/2014/main" id="{55EFB7D9-4A42-7F48-B51F-8719FD584EC0}"/>
                </a:ext>
              </a:extLst>
            </p:cNvPr>
            <p:cNvCxnSpPr>
              <a:cxnSpLocks/>
              <a:endCxn id="195" idx="1"/>
            </p:cNvCxnSpPr>
            <p:nvPr/>
          </p:nvCxnSpPr>
          <p:spPr>
            <a:xfrm rot="16200000" flipH="1">
              <a:off x="2546440" y="5053866"/>
              <a:ext cx="1905576" cy="60426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9" name="Connettore 4 32">
              <a:extLst>
                <a:ext uri="{FF2B5EF4-FFF2-40B4-BE49-F238E27FC236}">
                  <a16:creationId xmlns:a16="http://schemas.microsoft.com/office/drawing/2014/main" id="{55D6136D-C9A8-FBE7-B08F-2585EF0728F2}"/>
                </a:ext>
              </a:extLst>
            </p:cNvPr>
            <p:cNvCxnSpPr>
              <a:cxnSpLocks/>
              <a:endCxn id="197" idx="1"/>
            </p:cNvCxnSpPr>
            <p:nvPr/>
          </p:nvCxnSpPr>
          <p:spPr>
            <a:xfrm rot="16200000" flipH="1">
              <a:off x="3007189" y="4662967"/>
              <a:ext cx="984079" cy="60426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26" name="Rectangle 301">
              <a:extLst>
                <a:ext uri="{FF2B5EF4-FFF2-40B4-BE49-F238E27FC236}">
                  <a16:creationId xmlns:a16="http://schemas.microsoft.com/office/drawing/2014/main" id="{2DDDDE0D-DB03-3F5A-0D75-C0E0C151EDD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37234" y="3753095"/>
              <a:ext cx="684000" cy="432000"/>
            </a:xfrm>
            <a:prstGeom prst="wedgeRectCallout">
              <a:avLst>
                <a:gd name="adj1" fmla="val -45684"/>
                <a:gd name="adj2" fmla="val 39967"/>
              </a:avLst>
            </a:prstGeom>
            <a:solidFill>
              <a:srgbClr val="B6B6B6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Retail &amp;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Wealth Management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Division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600" i="1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P. Bianco</a:t>
              </a:r>
              <a:endParaRPr lang="en-US" sz="6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endParaRPr>
            </a:p>
          </p:txBody>
        </p:sp>
        <p:sp>
          <p:nvSpPr>
            <p:cNvPr id="428" name="Rectangle 314">
              <a:extLst>
                <a:ext uri="{FF2B5EF4-FFF2-40B4-BE49-F238E27FC236}">
                  <a16:creationId xmlns:a16="http://schemas.microsoft.com/office/drawing/2014/main" id="{1456645C-F7E1-296C-64D8-156DE934C59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659112" y="3753095"/>
              <a:ext cx="684000" cy="432000"/>
            </a:xfrm>
            <a:prstGeom prst="wedgeRectCallout">
              <a:avLst>
                <a:gd name="adj1" fmla="val -46602"/>
                <a:gd name="adj2" fmla="val 42691"/>
              </a:avLst>
            </a:prstGeom>
            <a:solidFill>
              <a:srgbClr val="B6B6B6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Chief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Operating &amp;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Transformation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Officer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600" kern="0" noProof="1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Area</a:t>
              </a:r>
              <a:endParaRPr lang="en-US" sz="6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i="1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A. Lamce</a:t>
              </a:r>
            </a:p>
          </p:txBody>
        </p:sp>
        <p:sp>
          <p:nvSpPr>
            <p:cNvPr id="430" name="Rectangle 348">
              <a:extLst>
                <a:ext uri="{FF2B5EF4-FFF2-40B4-BE49-F238E27FC236}">
                  <a16:creationId xmlns:a16="http://schemas.microsoft.com/office/drawing/2014/main" id="{4184A5A0-BA2E-9764-EAD7-BF6C30CBD17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63948" y="5004390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Digital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Channels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I. Zotaj</a:t>
              </a:r>
            </a:p>
          </p:txBody>
        </p:sp>
        <p:cxnSp>
          <p:nvCxnSpPr>
            <p:cNvPr id="431" name="Connector: Elbow 10">
              <a:extLst>
                <a:ext uri="{FF2B5EF4-FFF2-40B4-BE49-F238E27FC236}">
                  <a16:creationId xmlns:a16="http://schemas.microsoft.com/office/drawing/2014/main" id="{97946E34-C975-B4C9-0290-8BF3CB51C02A}"/>
                </a:ext>
              </a:extLst>
            </p:cNvPr>
            <p:cNvCxnSpPr>
              <a:cxnSpLocks/>
              <a:stCxn id="430" idx="1"/>
            </p:cNvCxnSpPr>
            <p:nvPr/>
          </p:nvCxnSpPr>
          <p:spPr>
            <a:xfrm rot="10800000">
              <a:off x="900696" y="4597604"/>
              <a:ext cx="63253" cy="539987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Connector: Elbow 147">
              <a:extLst>
                <a:ext uri="{FF2B5EF4-FFF2-40B4-BE49-F238E27FC236}">
                  <a16:creationId xmlns:a16="http://schemas.microsoft.com/office/drawing/2014/main" id="{F44E06A9-E850-930F-CE2D-7A67A70FB93E}"/>
                </a:ext>
              </a:extLst>
            </p:cNvPr>
            <p:cNvCxnSpPr>
              <a:cxnSpLocks/>
              <a:stCxn id="429" idx="3"/>
              <a:endCxn id="426" idx="2"/>
            </p:cNvCxnSpPr>
            <p:nvPr/>
          </p:nvCxnSpPr>
          <p:spPr>
            <a:xfrm flipV="1">
              <a:off x="717728" y="4185095"/>
              <a:ext cx="61506" cy="1760865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Connector: Elbow 172">
              <a:extLst>
                <a:ext uri="{FF2B5EF4-FFF2-40B4-BE49-F238E27FC236}">
                  <a16:creationId xmlns:a16="http://schemas.microsoft.com/office/drawing/2014/main" id="{4031CCFF-DEB5-6453-CDD3-45E53033A104}"/>
                </a:ext>
              </a:extLst>
            </p:cNvPr>
            <p:cNvCxnSpPr>
              <a:cxnSpLocks/>
              <a:stCxn id="30" idx="3"/>
              <a:endCxn id="426" idx="2"/>
            </p:cNvCxnSpPr>
            <p:nvPr/>
          </p:nvCxnSpPr>
          <p:spPr>
            <a:xfrm flipV="1">
              <a:off x="717728" y="4185095"/>
              <a:ext cx="61506" cy="243171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Connector: Elbow 174">
              <a:extLst>
                <a:ext uri="{FF2B5EF4-FFF2-40B4-BE49-F238E27FC236}">
                  <a16:creationId xmlns:a16="http://schemas.microsoft.com/office/drawing/2014/main" id="{1809E051-B3F4-ADC7-8D19-E1E8D6BF696E}"/>
                </a:ext>
              </a:extLst>
            </p:cNvPr>
            <p:cNvCxnSpPr>
              <a:cxnSpLocks/>
              <a:stCxn id="426" idx="2"/>
              <a:endCxn id="448" idx="1"/>
            </p:cNvCxnSpPr>
            <p:nvPr/>
          </p:nvCxnSpPr>
          <p:spPr>
            <a:xfrm rot="16200000" flipH="1">
              <a:off x="689812" y="4274517"/>
              <a:ext cx="243171" cy="64326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Connector: Elbow 179">
              <a:extLst>
                <a:ext uri="{FF2B5EF4-FFF2-40B4-BE49-F238E27FC236}">
                  <a16:creationId xmlns:a16="http://schemas.microsoft.com/office/drawing/2014/main" id="{F6DF9C51-6313-113D-0C33-7FA61062DDCB}"/>
                </a:ext>
              </a:extLst>
            </p:cNvPr>
            <p:cNvCxnSpPr>
              <a:cxnSpLocks/>
              <a:stCxn id="426" idx="2"/>
              <a:endCxn id="31" idx="3"/>
            </p:cNvCxnSpPr>
            <p:nvPr/>
          </p:nvCxnSpPr>
          <p:spPr>
            <a:xfrm rot="5400000">
              <a:off x="412322" y="4490501"/>
              <a:ext cx="672319" cy="61506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6" name="AutoShape 539">
              <a:extLst>
                <a:ext uri="{FF2B5EF4-FFF2-40B4-BE49-F238E27FC236}">
                  <a16:creationId xmlns:a16="http://schemas.microsoft.com/office/drawing/2014/main" id="{DC3546C4-C5E5-C22F-0AFE-874C9EB920B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63948" y="5334170"/>
              <a:ext cx="543600" cy="352785"/>
            </a:xfrm>
            <a:prstGeom prst="flowChartAlternateProcess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Retail</a:t>
              </a:r>
            </a:p>
            <a:p>
              <a:pPr algn="ctr" defTabSz="861993"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Region</a:t>
              </a:r>
              <a:r>
                <a:rPr lang="en-US" sz="600" kern="0" baseline="3000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 4</a:t>
              </a:r>
              <a:endPara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cxnSp>
          <p:nvCxnSpPr>
            <p:cNvPr id="447" name="Connector: Elbow 10">
              <a:extLst>
                <a:ext uri="{FF2B5EF4-FFF2-40B4-BE49-F238E27FC236}">
                  <a16:creationId xmlns:a16="http://schemas.microsoft.com/office/drawing/2014/main" id="{BF668046-7DAA-890B-D62B-D94D6B7972A6}"/>
                </a:ext>
              </a:extLst>
            </p:cNvPr>
            <p:cNvCxnSpPr>
              <a:cxnSpLocks/>
              <a:stCxn id="446" idx="1"/>
            </p:cNvCxnSpPr>
            <p:nvPr/>
          </p:nvCxnSpPr>
          <p:spPr>
            <a:xfrm rot="10800000">
              <a:off x="900660" y="4597575"/>
              <a:ext cx="63288" cy="912989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9" name="Rectangle 260">
              <a:extLst>
                <a:ext uri="{FF2B5EF4-FFF2-40B4-BE49-F238E27FC236}">
                  <a16:creationId xmlns:a16="http://schemas.microsoft.com/office/drawing/2014/main" id="{B66888DE-3AD9-8A14-CBBD-D590D634EA1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757311" y="5856147"/>
              <a:ext cx="615600" cy="363600"/>
            </a:xfrm>
            <a:prstGeom prst="wedgeRectCallout">
              <a:avLst>
                <a:gd name="adj1" fmla="val -46270"/>
                <a:gd name="adj2" fmla="val 42381"/>
              </a:avLst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SME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E. Balliu</a:t>
              </a:r>
            </a:p>
          </p:txBody>
        </p:sp>
        <p:sp>
          <p:nvSpPr>
            <p:cNvPr id="451" name="Rectangle 334">
              <a:extLst>
                <a:ext uri="{FF2B5EF4-FFF2-40B4-BE49-F238E27FC236}">
                  <a16:creationId xmlns:a16="http://schemas.microsoft.com/office/drawing/2014/main" id="{4582CD36-97B6-27DD-315A-23059FF4E6F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527770" y="4246466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altLang="en-US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Proactive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altLang="en-US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Credit Management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altLang="en-US" sz="5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a.i.</a:t>
              </a:r>
              <a:r>
                <a:rPr lang="en-US" altLang="en-US" sz="5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 S. Pellumbi</a:t>
              </a:r>
            </a:p>
          </p:txBody>
        </p:sp>
        <p:cxnSp>
          <p:nvCxnSpPr>
            <p:cNvPr id="452" name="Connector: Elbow 5">
              <a:extLst>
                <a:ext uri="{FF2B5EF4-FFF2-40B4-BE49-F238E27FC236}">
                  <a16:creationId xmlns:a16="http://schemas.microsoft.com/office/drawing/2014/main" id="{D62F9A4B-21E1-9087-C123-9878C5D1D01B}"/>
                </a:ext>
              </a:extLst>
            </p:cNvPr>
            <p:cNvCxnSpPr>
              <a:cxnSpLocks/>
              <a:endCxn id="451" idx="1"/>
            </p:cNvCxnSpPr>
            <p:nvPr/>
          </p:nvCxnSpPr>
          <p:spPr>
            <a:xfrm rot="16200000" flipH="1">
              <a:off x="3374204" y="4226100"/>
              <a:ext cx="248376" cy="58756"/>
            </a:xfrm>
            <a:prstGeom prst="bentConnector2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3" name="Rectangle 234">
              <a:extLst>
                <a:ext uri="{FF2B5EF4-FFF2-40B4-BE49-F238E27FC236}">
                  <a16:creationId xmlns:a16="http://schemas.microsoft.com/office/drawing/2014/main" id="{2E9BD10B-7EFF-F783-C946-C8FC1D98413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066422" y="6653116"/>
              <a:ext cx="615600" cy="363600"/>
            </a:xfrm>
            <a:prstGeom prst="rect">
              <a:avLst/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Real Estate &amp;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Logistic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E. </a:t>
              </a:r>
              <a:r>
                <a:rPr lang="en-US" sz="6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Coku</a:t>
              </a:r>
              <a:endParaRPr lang="hu-HU" sz="6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456" name="Rectangle 348">
              <a:extLst>
                <a:ext uri="{FF2B5EF4-FFF2-40B4-BE49-F238E27FC236}">
                  <a16:creationId xmlns:a16="http://schemas.microsoft.com/office/drawing/2014/main" id="{772F89B8-1705-111C-C255-EF380542766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63948" y="4675614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Distribution Development &amp;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Support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E.Marku</a:t>
              </a:r>
              <a:endParaRPr lang="en-US" sz="5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cxnSp>
          <p:nvCxnSpPr>
            <p:cNvPr id="457" name="Connector: Elbow 10">
              <a:extLst>
                <a:ext uri="{FF2B5EF4-FFF2-40B4-BE49-F238E27FC236}">
                  <a16:creationId xmlns:a16="http://schemas.microsoft.com/office/drawing/2014/main" id="{169524FB-BC99-F9DE-B268-CB8CA66CACC0}"/>
                </a:ext>
              </a:extLst>
            </p:cNvPr>
            <p:cNvCxnSpPr>
              <a:cxnSpLocks/>
              <a:stCxn id="456" idx="1"/>
            </p:cNvCxnSpPr>
            <p:nvPr/>
          </p:nvCxnSpPr>
          <p:spPr>
            <a:xfrm rot="10800000">
              <a:off x="900690" y="4597604"/>
              <a:ext cx="63259" cy="211211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2" name="Rectangle 234">
              <a:extLst>
                <a:ext uri="{FF2B5EF4-FFF2-40B4-BE49-F238E27FC236}">
                  <a16:creationId xmlns:a16="http://schemas.microsoft.com/office/drawing/2014/main" id="{D39731CB-935A-A823-E1CF-EC12FAFF210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328248" y="4678578"/>
              <a:ext cx="615600" cy="363600"/>
            </a:xfrm>
            <a:prstGeom prst="rect">
              <a:avLst/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ICT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B. </a:t>
              </a:r>
              <a:r>
                <a:rPr lang="en-US" sz="6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Vako</a:t>
              </a: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480" name="AutoShape 539">
              <a:extLst>
                <a:ext uri="{FF2B5EF4-FFF2-40B4-BE49-F238E27FC236}">
                  <a16:creationId xmlns:a16="http://schemas.microsoft.com/office/drawing/2014/main" id="{FF0761EA-7EC4-A340-4774-0A07657B83E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875205" y="6282617"/>
              <a:ext cx="544630" cy="352785"/>
            </a:xfrm>
            <a:prstGeom prst="flowChartAlternateProcess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 SME</a:t>
              </a:r>
            </a:p>
            <a:p>
              <a:pPr algn="ctr" defTabSz="861993"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Center</a:t>
              </a:r>
            </a:p>
          </p:txBody>
        </p:sp>
        <p:cxnSp>
          <p:nvCxnSpPr>
            <p:cNvPr id="564" name="Connettore 4 158">
              <a:extLst>
                <a:ext uri="{FF2B5EF4-FFF2-40B4-BE49-F238E27FC236}">
                  <a16:creationId xmlns:a16="http://schemas.microsoft.com/office/drawing/2014/main" id="{D44E3FE9-B6B1-3BF2-F95A-DD78B6C30360}"/>
                </a:ext>
              </a:extLst>
            </p:cNvPr>
            <p:cNvCxnSpPr>
              <a:endCxn id="462" idx="3"/>
            </p:cNvCxnSpPr>
            <p:nvPr/>
          </p:nvCxnSpPr>
          <p:spPr>
            <a:xfrm rot="5400000">
              <a:off x="4850895" y="4710160"/>
              <a:ext cx="243171" cy="57264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7" name="Connettore 4 158">
              <a:extLst>
                <a:ext uri="{FF2B5EF4-FFF2-40B4-BE49-F238E27FC236}">
                  <a16:creationId xmlns:a16="http://schemas.microsoft.com/office/drawing/2014/main" id="{F865B536-48BD-D611-589C-EB9346C75BD4}"/>
                </a:ext>
              </a:extLst>
            </p:cNvPr>
            <p:cNvCxnSpPr>
              <a:stCxn id="428" idx="2"/>
              <a:endCxn id="453" idx="1"/>
            </p:cNvCxnSpPr>
            <p:nvPr/>
          </p:nvCxnSpPr>
          <p:spPr>
            <a:xfrm rot="16200000" flipH="1">
              <a:off x="3708857" y="5477350"/>
              <a:ext cx="2649821" cy="65310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0" name="Connettore 4 158">
              <a:extLst>
                <a:ext uri="{FF2B5EF4-FFF2-40B4-BE49-F238E27FC236}">
                  <a16:creationId xmlns:a16="http://schemas.microsoft.com/office/drawing/2014/main" id="{0CC84C35-2106-8F00-E09D-D329669DF2A3}"/>
                </a:ext>
              </a:extLst>
            </p:cNvPr>
            <p:cNvCxnSpPr>
              <a:stCxn id="428" idx="2"/>
              <a:endCxn id="198" idx="1"/>
            </p:cNvCxnSpPr>
            <p:nvPr/>
          </p:nvCxnSpPr>
          <p:spPr>
            <a:xfrm rot="16200000" flipH="1">
              <a:off x="4912777" y="4273429"/>
              <a:ext cx="243587" cy="66917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2" name="Elbow Connector 1161">
              <a:extLst>
                <a:ext uri="{FF2B5EF4-FFF2-40B4-BE49-F238E27FC236}">
                  <a16:creationId xmlns:a16="http://schemas.microsoft.com/office/drawing/2014/main" id="{9376F371-5583-FF49-C806-7079E45543C6}"/>
                </a:ext>
              </a:extLst>
            </p:cNvPr>
            <p:cNvCxnSpPr>
              <a:cxnSpLocks noChangeShapeType="1"/>
              <a:stCxn id="402" idx="1"/>
            </p:cNvCxnSpPr>
            <p:nvPr/>
          </p:nvCxnSpPr>
          <p:spPr bwMode="auto">
            <a:xfrm rot="10800000">
              <a:off x="5914231" y="4185122"/>
              <a:ext cx="60991" cy="194545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3" name="Elbow Connector 1161">
              <a:extLst>
                <a:ext uri="{FF2B5EF4-FFF2-40B4-BE49-F238E27FC236}">
                  <a16:creationId xmlns:a16="http://schemas.microsoft.com/office/drawing/2014/main" id="{F9A0D52C-0B13-D9D0-EA74-06035BA38BE8}"/>
                </a:ext>
              </a:extLst>
            </p:cNvPr>
            <p:cNvCxnSpPr>
              <a:cxnSpLocks noChangeShapeType="1"/>
              <a:stCxn id="385" idx="1"/>
            </p:cNvCxnSpPr>
            <p:nvPr/>
          </p:nvCxnSpPr>
          <p:spPr bwMode="auto">
            <a:xfrm rot="10800000">
              <a:off x="5914223" y="4185123"/>
              <a:ext cx="60998" cy="576199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4" name="Elbow Connector 1161">
              <a:extLst>
                <a:ext uri="{FF2B5EF4-FFF2-40B4-BE49-F238E27FC236}">
                  <a16:creationId xmlns:a16="http://schemas.microsoft.com/office/drawing/2014/main" id="{D3BF37BF-2979-9B1E-FD7D-C9F7E0ECAF83}"/>
                </a:ext>
              </a:extLst>
            </p:cNvPr>
            <p:cNvCxnSpPr>
              <a:cxnSpLocks noChangeShapeType="1"/>
              <a:stCxn id="386" idx="1"/>
            </p:cNvCxnSpPr>
            <p:nvPr/>
          </p:nvCxnSpPr>
          <p:spPr bwMode="auto">
            <a:xfrm rot="10800000">
              <a:off x="5914223" y="4185122"/>
              <a:ext cx="60999" cy="1002281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5" name="Elbow Connector 1161">
              <a:extLst>
                <a:ext uri="{FF2B5EF4-FFF2-40B4-BE49-F238E27FC236}">
                  <a16:creationId xmlns:a16="http://schemas.microsoft.com/office/drawing/2014/main" id="{21064F6E-FEF2-79E9-7C83-63EA6ACEEFBF}"/>
                </a:ext>
              </a:extLst>
            </p:cNvPr>
            <p:cNvCxnSpPr>
              <a:cxnSpLocks noChangeShapeType="1"/>
              <a:stCxn id="199" idx="1"/>
            </p:cNvCxnSpPr>
            <p:nvPr/>
          </p:nvCxnSpPr>
          <p:spPr bwMode="auto">
            <a:xfrm rot="10800000">
              <a:off x="5914227" y="4185122"/>
              <a:ext cx="60995" cy="1431900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1" name="Rectangle 317">
              <a:extLst>
                <a:ext uri="{FF2B5EF4-FFF2-40B4-BE49-F238E27FC236}">
                  <a16:creationId xmlns:a16="http://schemas.microsoft.com/office/drawing/2014/main" id="{43C86A64-9212-9A7C-9AE8-EB68B841FE0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61224" y="3753095"/>
              <a:ext cx="684000" cy="432000"/>
            </a:xfrm>
            <a:prstGeom prst="wedgeRectCallout">
              <a:avLst>
                <a:gd name="adj1" fmla="val -46483"/>
                <a:gd name="adj2" fmla="val 41599"/>
              </a:avLst>
            </a:prstGeom>
            <a:solidFill>
              <a:srgbClr val="B6B6B6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Chief 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Financial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Officer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600" kern="0" noProof="1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Area</a:t>
              </a:r>
              <a:endParaRPr lang="en-US" sz="6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i="1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J. Cela </a:t>
              </a:r>
              <a:r>
                <a:rPr lang="en-US" sz="600" i="1" kern="0" baseline="3000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2</a:t>
              </a:r>
              <a:endParaRPr lang="en-US" sz="600" i="1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endParaRPr>
            </a:p>
          </p:txBody>
        </p:sp>
        <p:cxnSp>
          <p:nvCxnSpPr>
            <p:cNvPr id="594" name="Elbow Connector 1161">
              <a:extLst>
                <a:ext uri="{FF2B5EF4-FFF2-40B4-BE49-F238E27FC236}">
                  <a16:creationId xmlns:a16="http://schemas.microsoft.com/office/drawing/2014/main" id="{3FEDC4C6-A0B0-F592-18F3-71BE19CBE209}"/>
                </a:ext>
              </a:extLst>
            </p:cNvPr>
            <p:cNvCxnSpPr>
              <a:cxnSpLocks noChangeShapeType="1"/>
              <a:stCxn id="405" idx="1"/>
            </p:cNvCxnSpPr>
            <p:nvPr/>
          </p:nvCxnSpPr>
          <p:spPr bwMode="auto">
            <a:xfrm rot="10800000">
              <a:off x="6023466" y="5783798"/>
              <a:ext cx="63302" cy="208548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5" name="Elbow Connector 1161">
              <a:extLst>
                <a:ext uri="{FF2B5EF4-FFF2-40B4-BE49-F238E27FC236}">
                  <a16:creationId xmlns:a16="http://schemas.microsoft.com/office/drawing/2014/main" id="{1DA62E27-AC45-5E5E-4AEC-0B2FE80692D9}"/>
                </a:ext>
              </a:extLst>
            </p:cNvPr>
            <p:cNvCxnSpPr>
              <a:cxnSpLocks noChangeShapeType="1"/>
              <a:stCxn id="192" idx="1"/>
            </p:cNvCxnSpPr>
            <p:nvPr/>
          </p:nvCxnSpPr>
          <p:spPr bwMode="auto">
            <a:xfrm rot="10800000">
              <a:off x="6023466" y="5783797"/>
              <a:ext cx="63302" cy="540004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6" name="Elbow Connector 1161">
              <a:extLst>
                <a:ext uri="{FF2B5EF4-FFF2-40B4-BE49-F238E27FC236}">
                  <a16:creationId xmlns:a16="http://schemas.microsoft.com/office/drawing/2014/main" id="{5A29A7C8-8F5D-5105-2DD0-FF186AD17960}"/>
                </a:ext>
              </a:extLst>
            </p:cNvPr>
            <p:cNvCxnSpPr>
              <a:cxnSpLocks noChangeShapeType="1"/>
              <a:stCxn id="193" idx="1"/>
            </p:cNvCxnSpPr>
            <p:nvPr/>
          </p:nvCxnSpPr>
          <p:spPr bwMode="auto">
            <a:xfrm rot="10800000">
              <a:off x="6023470" y="5783798"/>
              <a:ext cx="63299" cy="873060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9" name="Rectangle 330">
              <a:extLst>
                <a:ext uri="{FF2B5EF4-FFF2-40B4-BE49-F238E27FC236}">
                  <a16:creationId xmlns:a16="http://schemas.microsoft.com/office/drawing/2014/main" id="{A09DEB77-0354-FBA5-8732-E11AF5CEC23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975221" y="5435222"/>
              <a:ext cx="615600" cy="363600"/>
            </a:xfrm>
            <a:prstGeom prst="wedgeRectCallout">
              <a:avLst>
                <a:gd name="adj1" fmla="val -46200"/>
                <a:gd name="adj2" fmla="val 41733"/>
              </a:avLst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it-IT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Treasury &amp;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ALM</a:t>
              </a:r>
              <a:endPara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i="1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S. Aliaj</a:t>
              </a:r>
              <a:endParaRPr lang="hu-HU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cxnSp>
          <p:nvCxnSpPr>
            <p:cNvPr id="646" name="Connector: Elbow 5">
              <a:extLst>
                <a:ext uri="{FF2B5EF4-FFF2-40B4-BE49-F238E27FC236}">
                  <a16:creationId xmlns:a16="http://schemas.microsoft.com/office/drawing/2014/main" id="{FC945E1A-2CCF-9C92-9D99-91EB55287DFD}"/>
                </a:ext>
              </a:extLst>
            </p:cNvPr>
            <p:cNvCxnSpPr>
              <a:cxnSpLocks/>
              <a:endCxn id="216" idx="1"/>
            </p:cNvCxnSpPr>
            <p:nvPr/>
          </p:nvCxnSpPr>
          <p:spPr>
            <a:xfrm rot="16200000" flipH="1">
              <a:off x="2760248" y="4840056"/>
              <a:ext cx="1477960" cy="60426"/>
            </a:xfrm>
            <a:prstGeom prst="bentConnector2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4" name="Rectangle 360">
              <a:extLst>
                <a:ext uri="{FF2B5EF4-FFF2-40B4-BE49-F238E27FC236}">
                  <a16:creationId xmlns:a16="http://schemas.microsoft.com/office/drawing/2014/main" id="{BE8DEAC9-1665-A2DC-7B4A-1840AB39023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419219" y="3753095"/>
              <a:ext cx="684000" cy="432000"/>
            </a:xfrm>
            <a:prstGeom prst="wedgeRectCallout">
              <a:avLst>
                <a:gd name="adj1" fmla="val -46433"/>
                <a:gd name="adj2" fmla="val 43353"/>
              </a:avLst>
            </a:prstGeom>
            <a:solidFill>
              <a:srgbClr val="B6B6B6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it-IT" sz="600" kern="0" dirty="0" err="1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Chief</a:t>
              </a:r>
              <a:endParaRPr lang="it-IT" sz="6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600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Risk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600" kern="0" dirty="0" err="1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Officer</a:t>
              </a:r>
              <a:endParaRPr lang="it-IT" sz="6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600" kern="0" noProof="1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Area</a:t>
              </a:r>
              <a:endParaRPr lang="en-US" sz="6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600" i="1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O. </a:t>
              </a:r>
              <a:r>
                <a:rPr lang="it-IT" sz="600" i="1" kern="0" dirty="0" err="1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Pasko</a:t>
              </a:r>
              <a:endParaRPr lang="en-US" sz="6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endParaRPr>
            </a:p>
          </p:txBody>
        </p:sp>
        <p:sp>
          <p:nvSpPr>
            <p:cNvPr id="196" name="Rectangle 243">
              <a:extLst>
                <a:ext uri="{FF2B5EF4-FFF2-40B4-BE49-F238E27FC236}">
                  <a16:creationId xmlns:a16="http://schemas.microsoft.com/office/drawing/2014/main" id="{DE37D37A-56EF-644E-BD44-E7D0313C95F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328248" y="4246882"/>
              <a:ext cx="615600" cy="363600"/>
            </a:xfrm>
            <a:prstGeom prst="wedgeRectCallout">
              <a:avLst>
                <a:gd name="adj1" fmla="val -45589"/>
                <a:gd name="adj2" fmla="val 48528"/>
              </a:avLst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Transformation,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PMO &amp;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Cost Optimization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i="1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A. Cala</a:t>
              </a:r>
            </a:p>
          </p:txBody>
        </p:sp>
        <p:cxnSp>
          <p:nvCxnSpPr>
            <p:cNvPr id="697" name="AutoShape 379">
              <a:extLst>
                <a:ext uri="{FF2B5EF4-FFF2-40B4-BE49-F238E27FC236}">
                  <a16:creationId xmlns:a16="http://schemas.microsoft.com/office/drawing/2014/main" id="{F35623FA-1ED9-00B7-D8AA-E6AB9A39ED80}"/>
                </a:ext>
              </a:extLst>
            </p:cNvPr>
            <p:cNvCxnSpPr>
              <a:cxnSpLocks noChangeShapeType="1"/>
            </p:cNvCxnSpPr>
            <p:nvPr/>
          </p:nvCxnSpPr>
          <p:spPr bwMode="gray">
            <a:xfrm rot="16200000" flipH="1">
              <a:off x="2371744" y="4407909"/>
              <a:ext cx="530828" cy="64896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8" name="AutoShape 379">
              <a:extLst>
                <a:ext uri="{FF2B5EF4-FFF2-40B4-BE49-F238E27FC236}">
                  <a16:creationId xmlns:a16="http://schemas.microsoft.com/office/drawing/2014/main" id="{0B3D2D34-CACC-FC8C-2DC0-A77566118C42}"/>
                </a:ext>
              </a:extLst>
            </p:cNvPr>
            <p:cNvCxnSpPr>
              <a:cxnSpLocks noChangeShapeType="1"/>
            </p:cNvCxnSpPr>
            <p:nvPr/>
          </p:nvCxnSpPr>
          <p:spPr bwMode="gray">
            <a:xfrm rot="16200000" flipH="1">
              <a:off x="2206428" y="4573225"/>
              <a:ext cx="861460" cy="64896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99" name="Rectangle 295">
              <a:extLst>
                <a:ext uri="{FF2B5EF4-FFF2-40B4-BE49-F238E27FC236}">
                  <a16:creationId xmlns:a16="http://schemas.microsoft.com/office/drawing/2014/main" id="{C5389739-B8EA-A4A1-F7F3-F7BD9EDAF52B}"/>
                </a:ext>
              </a:extLst>
            </p:cNvPr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2669606" y="5236721"/>
              <a:ext cx="615600" cy="363600"/>
            </a:xfrm>
            <a:prstGeom prst="wedgeRectCallout">
              <a:avLst>
                <a:gd name="adj1" fmla="val -46099"/>
                <a:gd name="adj2" fmla="val 42438"/>
              </a:avLst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</a:pPr>
              <a:r>
                <a:rPr lang="en-US" sz="600" kern="0" noProof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Cybersecurity, Antifraud, BCM &amp; Corporate</a:t>
              </a:r>
            </a:p>
            <a:p>
              <a:pPr algn="ctr" defTabSz="861993">
                <a:lnSpc>
                  <a:spcPct val="80000"/>
                </a:lnSpc>
              </a:pPr>
              <a:r>
                <a:rPr lang="en-US" sz="600" kern="0" noProof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Security</a:t>
              </a:r>
            </a:p>
            <a:p>
              <a:pPr algn="ctr" defTabSz="861993">
                <a:lnSpc>
                  <a:spcPct val="80000"/>
                </a:lnSpc>
              </a:pPr>
              <a:r>
                <a:rPr lang="en-US" sz="600" i="1" kern="0" noProof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E. Hoxha</a:t>
              </a:r>
              <a:endParaRPr lang="sl-SI" sz="600" i="1" kern="0" noProof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cxnSp>
          <p:nvCxnSpPr>
            <p:cNvPr id="700" name="Connettore 4 245">
              <a:extLst>
                <a:ext uri="{FF2B5EF4-FFF2-40B4-BE49-F238E27FC236}">
                  <a16:creationId xmlns:a16="http://schemas.microsoft.com/office/drawing/2014/main" id="{007CB47B-4AA1-06CD-3B2F-7F4AA5220EDC}"/>
                </a:ext>
              </a:extLst>
            </p:cNvPr>
            <p:cNvCxnSpPr>
              <a:cxnSpLocks noChangeShapeType="1"/>
              <a:stCxn id="710" idx="1"/>
            </p:cNvCxnSpPr>
            <p:nvPr/>
          </p:nvCxnSpPr>
          <p:spPr bwMode="auto">
            <a:xfrm rot="10800000">
              <a:off x="2604712" y="4174945"/>
              <a:ext cx="64894" cy="1670253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03" name="Rettangolo 236">
              <a:extLst>
                <a:ext uri="{FF2B5EF4-FFF2-40B4-BE49-F238E27FC236}">
                  <a16:creationId xmlns:a16="http://schemas.microsoft.com/office/drawing/2014/main" id="{5B4F81D4-525E-033E-B695-5CD4F836DC53}"/>
                </a:ext>
              </a:extLst>
            </p:cNvPr>
            <p:cNvSpPr/>
            <p:nvPr/>
          </p:nvSpPr>
          <p:spPr>
            <a:xfrm>
              <a:off x="2790256" y="6419816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737176">
                <a:lnSpc>
                  <a:spcPct val="80000"/>
                </a:lnSpc>
              </a:pPr>
              <a:r>
                <a:rPr lang="sl-SI" sz="500" kern="0" noProof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General Secretariat</a:t>
              </a:r>
            </a:p>
            <a:p>
              <a:pPr algn="ctr" defTabSz="737176">
                <a:lnSpc>
                  <a:spcPct val="80000"/>
                </a:lnSpc>
              </a:pPr>
              <a:r>
                <a:rPr lang="it-IT" sz="500" i="1" kern="0" noProof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N. Sulo</a:t>
              </a:r>
              <a:endParaRPr lang="sl-SI" sz="500" i="1" kern="0" noProof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705" name="Rectangle 329">
              <a:extLst>
                <a:ext uri="{FF2B5EF4-FFF2-40B4-BE49-F238E27FC236}">
                  <a16:creationId xmlns:a16="http://schemas.microsoft.com/office/drawing/2014/main" id="{326992F2-B65E-B0C5-59B6-9562616D7F2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669606" y="4578918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737176">
                <a:lnSpc>
                  <a:spcPct val="80000"/>
                </a:lnSpc>
                <a:defRPr/>
              </a:pPr>
              <a:r>
                <a:rPr lang="sl-SI" sz="500" kern="0" noProof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ESG</a:t>
              </a:r>
              <a:endParaRPr lang="it-IT" sz="500" kern="0" noProof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737176">
                <a:lnSpc>
                  <a:spcPct val="80000"/>
                </a:lnSpc>
                <a:defRPr/>
              </a:pPr>
              <a:r>
                <a:rPr lang="it-IT" sz="500" kern="0" noProof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Office</a:t>
              </a:r>
              <a:endParaRPr lang="sl-SI" sz="500" kern="0" noProof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737176">
                <a:lnSpc>
                  <a:spcPct val="80000"/>
                </a:lnSpc>
                <a:defRPr/>
              </a:pPr>
              <a:r>
                <a:rPr lang="it-IT" sz="500" i="1" kern="0" noProof="1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a.i. G. Giampietro</a:t>
              </a:r>
            </a:p>
          </p:txBody>
        </p:sp>
        <p:sp>
          <p:nvSpPr>
            <p:cNvPr id="706" name="Rectangle 329">
              <a:extLst>
                <a:ext uri="{FF2B5EF4-FFF2-40B4-BE49-F238E27FC236}">
                  <a16:creationId xmlns:a16="http://schemas.microsoft.com/office/drawing/2014/main" id="{640351C4-60B9-7D2A-02FD-FBC63F07CCE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669606" y="4909550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737176">
                <a:lnSpc>
                  <a:spcPct val="80000"/>
                </a:lnSpc>
                <a:defRPr/>
              </a:pPr>
              <a:r>
                <a:rPr lang="sl-SI" sz="500" kern="0" noProof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Data &amp; AI</a:t>
              </a:r>
              <a:endParaRPr lang="it-IT" sz="500" kern="0" noProof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737176">
                <a:lnSpc>
                  <a:spcPct val="80000"/>
                </a:lnSpc>
                <a:defRPr/>
              </a:pPr>
              <a:r>
                <a:rPr lang="it-IT" sz="500" kern="0" noProof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Office</a:t>
              </a:r>
              <a:endParaRPr lang="sl-SI" sz="500" kern="0" noProof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737176">
                <a:lnSpc>
                  <a:spcPct val="80000"/>
                </a:lnSpc>
                <a:defRPr/>
              </a:pPr>
              <a:r>
                <a:rPr lang="sl-SI" sz="500" i="1" kern="0" noProof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a.i. G. Giampietro </a:t>
              </a:r>
              <a:endParaRPr lang="en-US" sz="500" i="1" kern="0" noProof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cxnSp>
          <p:nvCxnSpPr>
            <p:cNvPr id="707" name="Connettore 4 25150">
              <a:extLst>
                <a:ext uri="{FF2B5EF4-FFF2-40B4-BE49-F238E27FC236}">
                  <a16:creationId xmlns:a16="http://schemas.microsoft.com/office/drawing/2014/main" id="{CEF9E93B-0DB1-1A72-C3B4-AA0BFF4395D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2604712" y="4174943"/>
              <a:ext cx="64894" cy="201292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08" name="Rettangolo 235">
              <a:extLst>
                <a:ext uri="{FF2B5EF4-FFF2-40B4-BE49-F238E27FC236}">
                  <a16:creationId xmlns:a16="http://schemas.microsoft.com/office/drawing/2014/main" id="{51026FF7-6B2B-7C86-B0E7-F0C7F5D3A96E}"/>
                </a:ext>
              </a:extLst>
            </p:cNvPr>
            <p:cNvSpPr/>
            <p:nvPr/>
          </p:nvSpPr>
          <p:spPr>
            <a:xfrm>
              <a:off x="2669606" y="4249384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737176">
                <a:lnSpc>
                  <a:spcPct val="80000"/>
                </a:lnSpc>
                <a:defRPr/>
              </a:pPr>
              <a:r>
                <a:rPr lang="sl-SI" sz="450" kern="0" noProof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Customer Satisfaction &amp; Complaints</a:t>
              </a:r>
            </a:p>
            <a:p>
              <a:pPr algn="ctr" defTabSz="737176">
                <a:lnSpc>
                  <a:spcPct val="80000"/>
                </a:lnSpc>
                <a:defRPr/>
              </a:pPr>
              <a:r>
                <a:rPr lang="it-IT" sz="450" i="1" kern="0" noProof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L. Bendo</a:t>
              </a:r>
              <a:endParaRPr lang="sl-SI" sz="450" i="1" kern="0" noProof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711" name="Rettangolo 236">
              <a:extLst>
                <a:ext uri="{FF2B5EF4-FFF2-40B4-BE49-F238E27FC236}">
                  <a16:creationId xmlns:a16="http://schemas.microsoft.com/office/drawing/2014/main" id="{A09124D5-3D17-8405-F55C-3C3FE0249930}"/>
                </a:ext>
              </a:extLst>
            </p:cNvPr>
            <p:cNvSpPr/>
            <p:nvPr/>
          </p:nvSpPr>
          <p:spPr>
            <a:xfrm>
              <a:off x="2790256" y="6089616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737176">
                <a:lnSpc>
                  <a:spcPct val="80000"/>
                </a:lnSpc>
              </a:pPr>
              <a:r>
                <a:rPr lang="it-IT" sz="500" kern="0" noProof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Legal</a:t>
              </a:r>
              <a:endParaRPr lang="sl-SI" sz="500" kern="0" noProof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737176">
                <a:lnSpc>
                  <a:spcPct val="80000"/>
                </a:lnSpc>
              </a:pPr>
              <a:r>
                <a:rPr lang="en-US" sz="500" i="1" kern="0" noProof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E. Malaj</a:t>
              </a:r>
              <a:endParaRPr lang="sl-SI" sz="500" i="1" kern="0" noProof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cxnSp>
          <p:nvCxnSpPr>
            <p:cNvPr id="712" name="Elbow Connector 154">
              <a:extLst>
                <a:ext uri="{FF2B5EF4-FFF2-40B4-BE49-F238E27FC236}">
                  <a16:creationId xmlns:a16="http://schemas.microsoft.com/office/drawing/2014/main" id="{1BB60065-F2A0-B21D-7AFB-4729B309DCF6}"/>
                </a:ext>
              </a:extLst>
            </p:cNvPr>
            <p:cNvCxnSpPr>
              <a:cxnSpLocks noChangeShapeType="1"/>
              <a:endCxn id="711" idx="1"/>
            </p:cNvCxnSpPr>
            <p:nvPr/>
          </p:nvCxnSpPr>
          <p:spPr bwMode="auto">
            <a:xfrm rot="16200000" flipH="1">
              <a:off x="2655850" y="6088410"/>
              <a:ext cx="201338" cy="67474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3" name="AutoShape 408">
              <a:extLst>
                <a:ext uri="{FF2B5EF4-FFF2-40B4-BE49-F238E27FC236}">
                  <a16:creationId xmlns:a16="http://schemas.microsoft.com/office/drawing/2014/main" id="{FD675112-A1FC-CC46-B644-A592465126BD}"/>
                </a:ext>
              </a:extLst>
            </p:cNvPr>
            <p:cNvCxnSpPr>
              <a:cxnSpLocks noChangeShapeType="1"/>
              <a:stCxn id="703" idx="1"/>
            </p:cNvCxnSpPr>
            <p:nvPr/>
          </p:nvCxnSpPr>
          <p:spPr bwMode="auto">
            <a:xfrm rot="10800000">
              <a:off x="2722814" y="6033390"/>
              <a:ext cx="67443" cy="519626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10" name="Rectangle 296">
              <a:extLst>
                <a:ext uri="{FF2B5EF4-FFF2-40B4-BE49-F238E27FC236}">
                  <a16:creationId xmlns:a16="http://schemas.microsoft.com/office/drawing/2014/main" id="{65D38872-CCEF-D539-1A3C-6F97B168ADD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669606" y="5663397"/>
              <a:ext cx="615600" cy="363600"/>
            </a:xfrm>
            <a:prstGeom prst="rect">
              <a:avLst/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General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Counsel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altLang="zh-CN" sz="6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L. Plaku </a:t>
              </a:r>
              <a:endParaRPr lang="en-US" sz="6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cxnSp>
          <p:nvCxnSpPr>
            <p:cNvPr id="716" name="Connettore 4 245">
              <a:extLst>
                <a:ext uri="{FF2B5EF4-FFF2-40B4-BE49-F238E27FC236}">
                  <a16:creationId xmlns:a16="http://schemas.microsoft.com/office/drawing/2014/main" id="{117B7C0B-9759-6494-3A54-ED7EB0825D85}"/>
                </a:ext>
              </a:extLst>
            </p:cNvPr>
            <p:cNvCxnSpPr>
              <a:cxnSpLocks noChangeShapeType="1"/>
              <a:stCxn id="699" idx="1"/>
            </p:cNvCxnSpPr>
            <p:nvPr/>
          </p:nvCxnSpPr>
          <p:spPr bwMode="auto">
            <a:xfrm rot="10800000">
              <a:off x="2604712" y="4174945"/>
              <a:ext cx="64894" cy="1243577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53" name="Rectangle 334">
              <a:extLst>
                <a:ext uri="{FF2B5EF4-FFF2-40B4-BE49-F238E27FC236}">
                  <a16:creationId xmlns:a16="http://schemas.microsoft.com/office/drawing/2014/main" id="{57A8F479-8EE3-1550-02B7-80D2FE0DAB4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17854" y="5104053"/>
              <a:ext cx="540000" cy="294077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Service Model, Commercial Method &amp; Change </a:t>
              </a:r>
              <a:r>
                <a:rPr lang="en-US" sz="500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Mgmt</a:t>
              </a:r>
              <a:endPara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a.i.</a:t>
              </a:r>
              <a:r>
                <a:rPr lang="en-US" sz="5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 </a:t>
              </a:r>
              <a:r>
                <a:rPr lang="en-US" sz="5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E.Demneri</a:t>
              </a:r>
              <a:endParaRPr lang="en-US" sz="5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endPara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cxnSp>
          <p:nvCxnSpPr>
            <p:cNvPr id="754" name="Elbow Connector 154">
              <a:extLst>
                <a:ext uri="{FF2B5EF4-FFF2-40B4-BE49-F238E27FC236}">
                  <a16:creationId xmlns:a16="http://schemas.microsoft.com/office/drawing/2014/main" id="{38391519-928E-F361-BCF1-611435F79345}"/>
                </a:ext>
              </a:extLst>
            </p:cNvPr>
            <p:cNvCxnSpPr>
              <a:cxnSpLocks noChangeShapeType="1"/>
              <a:endCxn id="753" idx="1"/>
            </p:cNvCxnSpPr>
            <p:nvPr/>
          </p:nvCxnSpPr>
          <p:spPr bwMode="auto">
            <a:xfrm rot="16200000" flipH="1">
              <a:off x="61636" y="5094874"/>
              <a:ext cx="245614" cy="66822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5" name="AutoShape 408">
              <a:extLst>
                <a:ext uri="{FF2B5EF4-FFF2-40B4-BE49-F238E27FC236}">
                  <a16:creationId xmlns:a16="http://schemas.microsoft.com/office/drawing/2014/main" id="{97976849-FBD3-115C-EF94-AC897ECAEA4B}"/>
                </a:ext>
              </a:extLst>
            </p:cNvPr>
            <p:cNvCxnSpPr>
              <a:cxnSpLocks noChangeShapeType="1"/>
              <a:stCxn id="756" idx="1"/>
            </p:cNvCxnSpPr>
            <p:nvPr/>
          </p:nvCxnSpPr>
          <p:spPr bwMode="auto">
            <a:xfrm rot="10800000">
              <a:off x="151031" y="5045862"/>
              <a:ext cx="66824" cy="560478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56" name="Rectangle 334">
              <a:extLst>
                <a:ext uri="{FF2B5EF4-FFF2-40B4-BE49-F238E27FC236}">
                  <a16:creationId xmlns:a16="http://schemas.microsoft.com/office/drawing/2014/main" id="{C465B717-2D78-7880-70E0-023CF06B84C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17855" y="5459410"/>
              <a:ext cx="540000" cy="29386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endParaRPr lang="en-US" sz="500" kern="0" baseline="3000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kern="0" baseline="3000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3</a:t>
              </a:r>
              <a:r>
                <a:rPr lang="en-US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CRM,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Commercial Planning &amp; Pricing 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S.Alijaj</a:t>
              </a:r>
              <a:endParaRPr lang="en-US" sz="5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endPara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31" name="Rectangle 266">
              <a:extLst>
                <a:ext uri="{FF2B5EF4-FFF2-40B4-BE49-F238E27FC236}">
                  <a16:creationId xmlns:a16="http://schemas.microsoft.com/office/drawing/2014/main" id="{B63F6B6E-C31F-86C8-CA93-599F5A66050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2128" y="4675614"/>
              <a:ext cx="615600" cy="363600"/>
            </a:xfrm>
            <a:prstGeom prst="rect">
              <a:avLst/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Retail &amp; WM Service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Model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E.Demneri</a:t>
              </a:r>
              <a:endParaRPr lang="en-US" sz="6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757" name="AutoShape 539">
              <a:extLst>
                <a:ext uri="{FF2B5EF4-FFF2-40B4-BE49-F238E27FC236}">
                  <a16:creationId xmlns:a16="http://schemas.microsoft.com/office/drawing/2014/main" id="{49EB4C2C-BF58-5F1B-0E07-9CA4AF6582A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17855" y="6193877"/>
              <a:ext cx="544630" cy="352785"/>
            </a:xfrm>
            <a:prstGeom prst="flowChartAlternateProcess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Private</a:t>
              </a:r>
            </a:p>
            <a:p>
              <a:pPr algn="ctr" defTabSz="861993"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Center</a:t>
              </a:r>
            </a:p>
          </p:txBody>
        </p:sp>
        <p:cxnSp>
          <p:nvCxnSpPr>
            <p:cNvPr id="758" name="Elbow Connector 154">
              <a:extLst>
                <a:ext uri="{FF2B5EF4-FFF2-40B4-BE49-F238E27FC236}">
                  <a16:creationId xmlns:a16="http://schemas.microsoft.com/office/drawing/2014/main" id="{036BB80E-9560-501B-9C3B-86C56F60E220}"/>
                </a:ext>
              </a:extLst>
            </p:cNvPr>
            <p:cNvCxnSpPr>
              <a:cxnSpLocks noChangeShapeType="1"/>
              <a:endCxn id="757" idx="1"/>
            </p:cNvCxnSpPr>
            <p:nvPr/>
          </p:nvCxnSpPr>
          <p:spPr bwMode="auto">
            <a:xfrm rot="16200000" flipH="1">
              <a:off x="60847" y="6213262"/>
              <a:ext cx="247192" cy="66823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60" name="AutoShape 539">
              <a:extLst>
                <a:ext uri="{FF2B5EF4-FFF2-40B4-BE49-F238E27FC236}">
                  <a16:creationId xmlns:a16="http://schemas.microsoft.com/office/drawing/2014/main" id="{3B480B2D-8D2D-F832-9B20-0920A3AFC7B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63948" y="5753270"/>
              <a:ext cx="543600" cy="352785"/>
            </a:xfrm>
            <a:prstGeom prst="flowChartAlternateProcess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 Digital</a:t>
              </a:r>
            </a:p>
            <a:p>
              <a:pPr algn="ctr" defTabSz="861993"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Region</a:t>
              </a:r>
              <a:r>
                <a:rPr lang="en-US" sz="600" kern="0" baseline="3000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 4</a:t>
              </a:r>
              <a:endPara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429" name="Rectangle 269">
              <a:extLst>
                <a:ext uri="{FF2B5EF4-FFF2-40B4-BE49-F238E27FC236}">
                  <a16:creationId xmlns:a16="http://schemas.microsoft.com/office/drawing/2014/main" id="{454D81F8-83C5-527D-9907-53DF5950AEB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2128" y="5764160"/>
              <a:ext cx="615600" cy="363600"/>
            </a:xfrm>
            <a:prstGeom prst="rect">
              <a:avLst/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Private &amp; Financial Advisory 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E. Xhaferi</a:t>
              </a:r>
            </a:p>
          </p:txBody>
        </p:sp>
        <p:cxnSp>
          <p:nvCxnSpPr>
            <p:cNvPr id="763" name="Connector: Elbow 10">
              <a:extLst>
                <a:ext uri="{FF2B5EF4-FFF2-40B4-BE49-F238E27FC236}">
                  <a16:creationId xmlns:a16="http://schemas.microsoft.com/office/drawing/2014/main" id="{F0A5DA6E-B6F5-0FEA-0451-5CB145D40CC0}"/>
                </a:ext>
              </a:extLst>
            </p:cNvPr>
            <p:cNvCxnSpPr>
              <a:cxnSpLocks/>
              <a:stCxn id="760" idx="1"/>
            </p:cNvCxnSpPr>
            <p:nvPr/>
          </p:nvCxnSpPr>
          <p:spPr>
            <a:xfrm rot="10800000">
              <a:off x="900662" y="4597575"/>
              <a:ext cx="63287" cy="1332089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8" name="Rectangle 269">
              <a:extLst>
                <a:ext uri="{FF2B5EF4-FFF2-40B4-BE49-F238E27FC236}">
                  <a16:creationId xmlns:a16="http://schemas.microsoft.com/office/drawing/2014/main" id="{A7DCDDF1-755B-8AE8-583E-427FB1C5FF5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43560" y="4246466"/>
              <a:ext cx="615600" cy="363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Omnichannel Distribution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Model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600" i="1" kern="0" dirty="0" err="1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a.i.</a:t>
              </a:r>
              <a:r>
                <a:rPr lang="it-IT" sz="600" i="1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 P. Bianco</a:t>
              </a:r>
              <a:endParaRPr lang="en-US" sz="6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endParaRPr lang="en-US" sz="6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772" name="AutoShape 539">
              <a:extLst>
                <a:ext uri="{FF2B5EF4-FFF2-40B4-BE49-F238E27FC236}">
                  <a16:creationId xmlns:a16="http://schemas.microsoft.com/office/drawing/2014/main" id="{6BEBE550-B9FE-4D91-727C-863CF2B7BED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875205" y="5438227"/>
              <a:ext cx="544630" cy="352785"/>
            </a:xfrm>
            <a:prstGeom prst="flowChartAlternateProcess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Large</a:t>
              </a:r>
            </a:p>
            <a:p>
              <a:pPr algn="ctr" defTabSz="861993"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Corporate</a:t>
              </a:r>
            </a:p>
            <a:p>
              <a:pPr algn="ctr" defTabSz="861993"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Center</a:t>
              </a:r>
            </a:p>
          </p:txBody>
        </p:sp>
        <p:cxnSp>
          <p:nvCxnSpPr>
            <p:cNvPr id="773" name="Elbow Connector 154">
              <a:extLst>
                <a:ext uri="{FF2B5EF4-FFF2-40B4-BE49-F238E27FC236}">
                  <a16:creationId xmlns:a16="http://schemas.microsoft.com/office/drawing/2014/main" id="{847A0947-13D7-ED61-3007-A423734498AF}"/>
                </a:ext>
              </a:extLst>
            </p:cNvPr>
            <p:cNvCxnSpPr>
              <a:cxnSpLocks noChangeShapeType="1"/>
              <a:endCxn id="772" idx="1"/>
            </p:cNvCxnSpPr>
            <p:nvPr/>
          </p:nvCxnSpPr>
          <p:spPr bwMode="auto">
            <a:xfrm rot="16200000" flipH="1">
              <a:off x="1718197" y="5457612"/>
              <a:ext cx="247192" cy="66824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7" name="Rectangle 260">
              <a:extLst>
                <a:ext uri="{FF2B5EF4-FFF2-40B4-BE49-F238E27FC236}">
                  <a16:creationId xmlns:a16="http://schemas.microsoft.com/office/drawing/2014/main" id="{86B8F1BC-1B01-2D1E-B30A-0638D0FEB37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757311" y="5010473"/>
              <a:ext cx="615600" cy="363600"/>
            </a:xfrm>
            <a:prstGeom prst="rect">
              <a:avLst/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</a:pPr>
              <a:r>
                <a:rPr lang="en-US" alt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Large</a:t>
              </a:r>
            </a:p>
            <a:p>
              <a:pPr algn="ctr" defTabSz="861993">
                <a:lnSpc>
                  <a:spcPct val="80000"/>
                </a:lnSpc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Corporate</a:t>
              </a:r>
            </a:p>
            <a:p>
              <a:pPr algn="ctr" defTabSz="861993">
                <a:lnSpc>
                  <a:spcPct val="80000"/>
                </a:lnSpc>
              </a:pPr>
              <a:r>
                <a:rPr lang="en-US" sz="6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A. Ceku</a:t>
              </a:r>
            </a:p>
          </p:txBody>
        </p:sp>
        <p:cxnSp>
          <p:nvCxnSpPr>
            <p:cNvPr id="776" name="Elbow Connector 154">
              <a:extLst>
                <a:ext uri="{FF2B5EF4-FFF2-40B4-BE49-F238E27FC236}">
                  <a16:creationId xmlns:a16="http://schemas.microsoft.com/office/drawing/2014/main" id="{99BA7166-4893-99CA-1027-16E941D7C2A8}"/>
                </a:ext>
              </a:extLst>
            </p:cNvPr>
            <p:cNvCxnSpPr>
              <a:cxnSpLocks noChangeShapeType="1"/>
              <a:endCxn id="480" idx="1"/>
            </p:cNvCxnSpPr>
            <p:nvPr/>
          </p:nvCxnSpPr>
          <p:spPr bwMode="auto">
            <a:xfrm rot="16200000" flipH="1">
              <a:off x="1721452" y="6305257"/>
              <a:ext cx="240682" cy="66824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79" name="AutoShape 539">
              <a:extLst>
                <a:ext uri="{FF2B5EF4-FFF2-40B4-BE49-F238E27FC236}">
                  <a16:creationId xmlns:a16="http://schemas.microsoft.com/office/drawing/2014/main" id="{017F3777-B72B-7661-0454-B4FB9C07974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875205" y="7133517"/>
              <a:ext cx="544630" cy="352785"/>
            </a:xfrm>
            <a:prstGeom prst="flowChartAlternateProcess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 SB</a:t>
              </a:r>
            </a:p>
            <a:p>
              <a:pPr algn="ctr" defTabSz="861993"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Center</a:t>
              </a:r>
            </a:p>
          </p:txBody>
        </p:sp>
        <p:cxnSp>
          <p:nvCxnSpPr>
            <p:cNvPr id="780" name="Elbow Connector 154">
              <a:extLst>
                <a:ext uri="{FF2B5EF4-FFF2-40B4-BE49-F238E27FC236}">
                  <a16:creationId xmlns:a16="http://schemas.microsoft.com/office/drawing/2014/main" id="{84318A16-DACA-A163-272F-17BAA1B6C057}"/>
                </a:ext>
              </a:extLst>
            </p:cNvPr>
            <p:cNvCxnSpPr>
              <a:cxnSpLocks noChangeShapeType="1"/>
              <a:endCxn id="779" idx="1"/>
            </p:cNvCxnSpPr>
            <p:nvPr/>
          </p:nvCxnSpPr>
          <p:spPr bwMode="auto">
            <a:xfrm rot="16200000" flipH="1">
              <a:off x="1718277" y="7152982"/>
              <a:ext cx="247032" cy="66824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83" name="AutoShape 414">
              <a:extLst>
                <a:ext uri="{FF2B5EF4-FFF2-40B4-BE49-F238E27FC236}">
                  <a16:creationId xmlns:a16="http://schemas.microsoft.com/office/drawing/2014/main" id="{35BCA423-7A9F-B884-8AF5-6B6FF97DC4C5}"/>
                </a:ext>
              </a:extLst>
            </p:cNvPr>
            <p:cNvCxnSpPr>
              <a:cxnSpLocks noChangeShapeType="1"/>
              <a:stCxn id="421" idx="1"/>
            </p:cNvCxnSpPr>
            <p:nvPr/>
          </p:nvCxnSpPr>
          <p:spPr bwMode="auto">
            <a:xfrm rot="10800000">
              <a:off x="1689265" y="4141177"/>
              <a:ext cx="68046" cy="2742198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5" name="Rectangle 300">
              <a:extLst>
                <a:ext uri="{FF2B5EF4-FFF2-40B4-BE49-F238E27FC236}">
                  <a16:creationId xmlns:a16="http://schemas.microsoft.com/office/drawing/2014/main" id="{AC97F6C7-F063-029A-5D0E-E99181F7D9E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640070" y="3753095"/>
              <a:ext cx="684000" cy="432000"/>
            </a:xfrm>
            <a:prstGeom prst="wedgeRectCallout">
              <a:avLst>
                <a:gd name="adj1" fmla="val -46629"/>
                <a:gd name="adj2" fmla="val 41854"/>
              </a:avLst>
            </a:prstGeom>
            <a:solidFill>
              <a:srgbClr val="B6B6B6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Corporate,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SME &amp; SB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Division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600" i="1" kern="0" dirty="0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A. Grillo</a:t>
              </a:r>
            </a:p>
          </p:txBody>
        </p:sp>
        <p:sp>
          <p:nvSpPr>
            <p:cNvPr id="789" name="Rectangle 330">
              <a:extLst>
                <a:ext uri="{FF2B5EF4-FFF2-40B4-BE49-F238E27FC236}">
                  <a16:creationId xmlns:a16="http://schemas.microsoft.com/office/drawing/2014/main" id="{95CB3323-21D8-452E-1B42-EE7CA2109FC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190681" y="6326637"/>
              <a:ext cx="540000" cy="266400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Competence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Center</a:t>
              </a: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5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KYC &amp; </a:t>
              </a:r>
              <a:r>
                <a:rPr lang="it-IT" sz="500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TxM</a:t>
              </a:r>
              <a:endPara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en-US" sz="5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A. Shkoza</a:t>
              </a:r>
              <a:endParaRPr lang="hu-HU" sz="5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cxnSp>
          <p:nvCxnSpPr>
            <p:cNvPr id="790" name="Shape 190">
              <a:extLst>
                <a:ext uri="{FF2B5EF4-FFF2-40B4-BE49-F238E27FC236}">
                  <a16:creationId xmlns:a16="http://schemas.microsoft.com/office/drawing/2014/main" id="{B3FD2C16-A690-5EEC-48B9-E2D9D038E79B}"/>
                </a:ext>
              </a:extLst>
            </p:cNvPr>
            <p:cNvCxnSpPr>
              <a:cxnSpLocks noChangeShapeType="1"/>
              <a:endCxn id="388" idx="1"/>
            </p:cNvCxnSpPr>
            <p:nvPr/>
          </p:nvCxnSpPr>
          <p:spPr bwMode="auto">
            <a:xfrm rot="16200000" flipH="1">
              <a:off x="4392307" y="5331262"/>
              <a:ext cx="1529769" cy="66980"/>
            </a:xfrm>
            <a:prstGeom prst="bentConnector2">
              <a:avLst/>
            </a:prstGeom>
            <a:noFill/>
            <a:ln w="6350" algn="ctr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8" name="Rectangle 331">
              <a:extLst>
                <a:ext uri="{FF2B5EF4-FFF2-40B4-BE49-F238E27FC236}">
                  <a16:creationId xmlns:a16="http://schemas.microsoft.com/office/drawing/2014/main" id="{405F67CD-F2C7-2559-CE5A-7F185499E1A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068029" y="4246882"/>
              <a:ext cx="615600" cy="363600"/>
            </a:xfrm>
            <a:prstGeom prst="wedgeRectCallout">
              <a:avLst>
                <a:gd name="adj1" fmla="val -46115"/>
                <a:gd name="adj2" fmla="val 38005"/>
              </a:avLst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r>
                <a:rPr lang="it-IT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Back Office &amp; Payments</a:t>
              </a:r>
              <a:endPara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  <a:p>
              <a:pPr algn="ctr" defTabSz="861993">
                <a:lnSpc>
                  <a:spcPct val="80000"/>
                </a:lnSpc>
                <a:defRPr/>
              </a:pPr>
              <a:r>
                <a:rPr lang="it-IT" sz="600" i="1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R. Lolo</a:t>
              </a:r>
              <a:endParaRPr lang="hu-HU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709" name="Rectangle 295">
              <a:extLst>
                <a:ext uri="{FF2B5EF4-FFF2-40B4-BE49-F238E27FC236}">
                  <a16:creationId xmlns:a16="http://schemas.microsoft.com/office/drawing/2014/main" id="{649FF988-C0FC-48BE-92B9-6B65E9D42C5A}"/>
                </a:ext>
              </a:extLst>
            </p:cNvPr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2556547" y="3753095"/>
              <a:ext cx="684000" cy="432000"/>
            </a:xfrm>
            <a:prstGeom prst="wedgeRectCallout">
              <a:avLst>
                <a:gd name="adj1" fmla="val -44587"/>
                <a:gd name="adj2" fmla="val 49868"/>
              </a:avLst>
            </a:prstGeom>
            <a:solidFill>
              <a:srgbClr val="B6B6B6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737176">
                <a:lnSpc>
                  <a:spcPct val="80000"/>
                </a:lnSpc>
                <a:defRPr/>
              </a:pPr>
              <a:r>
                <a:rPr lang="it-IT" sz="600" kern="0" noProof="1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Chief</a:t>
              </a:r>
            </a:p>
            <a:p>
              <a:pPr algn="ctr" defTabSz="737176">
                <a:lnSpc>
                  <a:spcPct val="80000"/>
                </a:lnSpc>
                <a:defRPr/>
              </a:pPr>
              <a:r>
                <a:rPr lang="it-IT" sz="600" kern="0" noProof="1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Governance</a:t>
              </a:r>
            </a:p>
            <a:p>
              <a:pPr algn="ctr" defTabSz="737176">
                <a:lnSpc>
                  <a:spcPct val="80000"/>
                </a:lnSpc>
                <a:defRPr/>
              </a:pPr>
              <a:r>
                <a:rPr lang="it-IT" sz="600" kern="0" noProof="1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Officer</a:t>
              </a:r>
            </a:p>
            <a:p>
              <a:pPr algn="ctr" defTabSz="737176">
                <a:lnSpc>
                  <a:spcPct val="80000"/>
                </a:lnSpc>
                <a:defRPr/>
              </a:pPr>
              <a:r>
                <a:rPr lang="it-IT" sz="600" kern="0" noProof="1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Area</a:t>
              </a:r>
              <a:endParaRPr lang="sl-SI" sz="600" kern="0" noProof="1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endParaRPr>
            </a:p>
            <a:p>
              <a:pPr algn="ctr" defTabSz="737176">
                <a:lnSpc>
                  <a:spcPct val="80000"/>
                </a:lnSpc>
                <a:defRPr/>
              </a:pPr>
              <a:r>
                <a:rPr lang="it-IT" sz="600" i="1" kern="0" noProof="1">
                  <a:latin typeface="Arial" panose="020B0604020202020204" pitchFamily="34" charset="0"/>
                  <a:ea typeface="MS PGothic" charset="-128"/>
                  <a:cs typeface="Arial" panose="020B0604020202020204" pitchFamily="34" charset="0"/>
                </a:rPr>
                <a:t>a.i. G. Giampietro</a:t>
              </a:r>
            </a:p>
          </p:txBody>
        </p:sp>
        <p:sp>
          <p:nvSpPr>
            <p:cNvPr id="421" name="Rectangle 269">
              <a:extLst>
                <a:ext uri="{FF2B5EF4-FFF2-40B4-BE49-F238E27FC236}">
                  <a16:creationId xmlns:a16="http://schemas.microsoft.com/office/drawing/2014/main" id="{14BD7749-F003-F481-96B5-581F590C080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757311" y="6701575"/>
              <a:ext cx="615600" cy="363600"/>
            </a:xfrm>
            <a:prstGeom prst="rect">
              <a:avLst/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Small</a:t>
              </a:r>
            </a:p>
            <a:p>
              <a:pPr algn="ctr" defTabSz="861993">
                <a:lnSpc>
                  <a:spcPct val="80000"/>
                </a:lnSpc>
              </a:pPr>
              <a:r>
                <a:rPr lang="en-US" sz="6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Business</a:t>
              </a:r>
            </a:p>
            <a:p>
              <a:pPr algn="ctr" defTabSz="861993">
                <a:lnSpc>
                  <a:spcPct val="80000"/>
                </a:lnSpc>
              </a:pPr>
              <a:r>
                <a:rPr lang="en-US" sz="600" i="1" kern="0" dirty="0" err="1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E.Berati</a:t>
              </a:r>
              <a:endParaRPr lang="en-US" sz="6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</p:grpSp>
      <p:sp>
        <p:nvSpPr>
          <p:cNvPr id="180" name="Rectangle 358">
            <a:extLst>
              <a:ext uri="{FF2B5EF4-FFF2-40B4-BE49-F238E27FC236}">
                <a16:creationId xmlns:a16="http://schemas.microsoft.com/office/drawing/2014/main" id="{6B0DC71F-4BCE-4193-B0C5-39A6C98BF4CB}"/>
              </a:ext>
            </a:extLst>
          </p:cNvPr>
          <p:cNvSpPr>
            <a:spLocks noChangeArrowheads="1"/>
          </p:cNvSpPr>
          <p:nvPr/>
        </p:nvSpPr>
        <p:spPr bwMode="gray">
          <a:xfrm>
            <a:off x="1965166" y="2539609"/>
            <a:ext cx="615600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75000"/>
              </a:lnSpc>
              <a:defRPr/>
            </a:pPr>
            <a:r>
              <a:rPr lang="it-IT" sz="700" kern="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HR &amp; Organization</a:t>
            </a:r>
          </a:p>
          <a:p>
            <a:pPr algn="ctr" defTabSz="861993">
              <a:lnSpc>
                <a:spcPct val="75000"/>
              </a:lnSpc>
              <a:defRPr/>
            </a:pPr>
            <a:r>
              <a:rPr lang="it-IT" sz="700" i="1" kern="0" dirty="0">
                <a:latin typeface="Arial"/>
                <a:ea typeface="MS PGothic" pitchFamily="34" charset="-128"/>
              </a:rPr>
              <a:t>S. Voko</a:t>
            </a:r>
            <a:endParaRPr lang="en-US" sz="700" kern="0" dirty="0">
              <a:latin typeface="Arial"/>
              <a:ea typeface="MS PGothic" pitchFamily="34" charset="-128"/>
            </a:endParaRPr>
          </a:p>
        </p:txBody>
      </p:sp>
      <p:sp>
        <p:nvSpPr>
          <p:cNvPr id="181" name="Rectangle 348">
            <a:extLst>
              <a:ext uri="{FF2B5EF4-FFF2-40B4-BE49-F238E27FC236}">
                <a16:creationId xmlns:a16="http://schemas.microsoft.com/office/drawing/2014/main" id="{394FF741-DB23-42F3-83E9-5219202F4BB1}"/>
              </a:ext>
            </a:extLst>
          </p:cNvPr>
          <p:cNvSpPr>
            <a:spLocks noChangeArrowheads="1"/>
          </p:cNvSpPr>
          <p:nvPr/>
        </p:nvSpPr>
        <p:spPr bwMode="gray">
          <a:xfrm>
            <a:off x="2288359" y="3121775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500" kern="0" dirty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Organization 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500" i="1" kern="0" dirty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M. Bakalli</a:t>
            </a:r>
          </a:p>
        </p:txBody>
      </p:sp>
      <p:sp>
        <p:nvSpPr>
          <p:cNvPr id="182" name="Rectangle 348">
            <a:extLst>
              <a:ext uri="{FF2B5EF4-FFF2-40B4-BE49-F238E27FC236}">
                <a16:creationId xmlns:a16="http://schemas.microsoft.com/office/drawing/2014/main" id="{9BC32F76-40B3-460A-8965-350DE8AD0A27}"/>
              </a:ext>
            </a:extLst>
          </p:cNvPr>
          <p:cNvSpPr>
            <a:spLocks noChangeArrowheads="1"/>
          </p:cNvSpPr>
          <p:nvPr/>
        </p:nvSpPr>
        <p:spPr bwMode="gray">
          <a:xfrm>
            <a:off x="2860670" y="3121775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500" kern="0" dirty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Internal Communication &amp;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500" kern="0" dirty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CSR 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5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A. </a:t>
            </a:r>
            <a:r>
              <a:rPr lang="en-US" sz="500" i="1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Kraja</a:t>
            </a:r>
            <a:endParaRPr lang="en-US" sz="500" i="1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83" name="Rectangle 348">
            <a:extLst>
              <a:ext uri="{FF2B5EF4-FFF2-40B4-BE49-F238E27FC236}">
                <a16:creationId xmlns:a16="http://schemas.microsoft.com/office/drawing/2014/main" id="{8C55A911-60AD-4A8B-9F7B-1951D3237DAB}"/>
              </a:ext>
            </a:extLst>
          </p:cNvPr>
          <p:cNvSpPr>
            <a:spLocks noChangeArrowheads="1"/>
          </p:cNvSpPr>
          <p:nvPr/>
        </p:nvSpPr>
        <p:spPr bwMode="gray">
          <a:xfrm>
            <a:off x="1145399" y="3121775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endParaRPr lang="en-US" sz="500" kern="0" dirty="0">
              <a:solidFill>
                <a:srgbClr val="000000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ctr" defTabSz="861993">
              <a:lnSpc>
                <a:spcPct val="80000"/>
              </a:lnSpc>
              <a:defRPr/>
            </a:pPr>
            <a:r>
              <a:rPr lang="en-US" sz="500" kern="0" dirty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People </a:t>
            </a:r>
            <a:r>
              <a:rPr lang="en-US" sz="500" kern="0" dirty="0" err="1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Mgmt</a:t>
            </a:r>
            <a:r>
              <a:rPr lang="en-US" sz="500" kern="0" dirty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; </a:t>
            </a:r>
            <a:r>
              <a:rPr lang="en-US" sz="500" kern="0" dirty="0" err="1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Recr</a:t>
            </a:r>
            <a:r>
              <a:rPr lang="en-US" sz="500" kern="0" dirty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. Training &amp; </a:t>
            </a:r>
            <a:r>
              <a: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Development        L. Lami</a:t>
            </a:r>
          </a:p>
          <a:p>
            <a:pPr algn="ctr" defTabSz="861993">
              <a:lnSpc>
                <a:spcPct val="80000"/>
              </a:lnSpc>
              <a:defRPr/>
            </a:pPr>
            <a:endParaRPr lang="en-US" sz="500" i="1" kern="0" dirty="0">
              <a:solidFill>
                <a:srgbClr val="000000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84" name="Rectangle 348">
            <a:extLst>
              <a:ext uri="{FF2B5EF4-FFF2-40B4-BE49-F238E27FC236}">
                <a16:creationId xmlns:a16="http://schemas.microsoft.com/office/drawing/2014/main" id="{99329017-6351-4B17-A332-15C6FFAF9807}"/>
              </a:ext>
            </a:extLst>
          </p:cNvPr>
          <p:cNvSpPr>
            <a:spLocks noChangeArrowheads="1"/>
          </p:cNvSpPr>
          <p:nvPr/>
        </p:nvSpPr>
        <p:spPr bwMode="gray">
          <a:xfrm>
            <a:off x="1716682" y="3121775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500" kern="0" dirty="0" err="1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Remuneration,Payroll</a:t>
            </a:r>
            <a:r>
              <a:rPr lang="en-US" sz="500" kern="0" dirty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&amp; HR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500" kern="0" dirty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Administration      </a:t>
            </a:r>
            <a:r>
              <a:rPr lang="en-US" sz="500" i="1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A. </a:t>
            </a:r>
            <a:r>
              <a:rPr lang="en-US" sz="500" i="1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Rexhepi</a:t>
            </a:r>
            <a:endParaRPr lang="en-US" sz="500" i="1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185" name="Elbow Connector 5135">
            <a:extLst>
              <a:ext uri="{FF2B5EF4-FFF2-40B4-BE49-F238E27FC236}">
                <a16:creationId xmlns:a16="http://schemas.microsoft.com/office/drawing/2014/main" id="{B3A4720E-E442-4002-AFC3-A01B099CB16C}"/>
              </a:ext>
            </a:extLst>
          </p:cNvPr>
          <p:cNvCxnSpPr>
            <a:stCxn id="180" idx="2"/>
            <a:endCxn id="181" idx="0"/>
          </p:cNvCxnSpPr>
          <p:nvPr/>
        </p:nvCxnSpPr>
        <p:spPr>
          <a:xfrm rot="16200000" flipH="1">
            <a:off x="2306379" y="2869795"/>
            <a:ext cx="218566" cy="285393"/>
          </a:xfrm>
          <a:prstGeom prst="bentConnector3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6" name="Elbow Connector 5137">
            <a:extLst>
              <a:ext uri="{FF2B5EF4-FFF2-40B4-BE49-F238E27FC236}">
                <a16:creationId xmlns:a16="http://schemas.microsoft.com/office/drawing/2014/main" id="{2D8F20CD-CFC8-4722-A63D-E612D966F584}"/>
              </a:ext>
            </a:extLst>
          </p:cNvPr>
          <p:cNvCxnSpPr>
            <a:stCxn id="180" idx="2"/>
            <a:endCxn id="182" idx="0"/>
          </p:cNvCxnSpPr>
          <p:nvPr/>
        </p:nvCxnSpPr>
        <p:spPr>
          <a:xfrm rot="16200000" flipH="1">
            <a:off x="2592535" y="2583640"/>
            <a:ext cx="218566" cy="857704"/>
          </a:xfrm>
          <a:prstGeom prst="bentConnector3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7" name="Elbow Connector 5139">
            <a:extLst>
              <a:ext uri="{FF2B5EF4-FFF2-40B4-BE49-F238E27FC236}">
                <a16:creationId xmlns:a16="http://schemas.microsoft.com/office/drawing/2014/main" id="{ABF79733-4B0B-4A8A-BE12-0AF889B6F8FF}"/>
              </a:ext>
            </a:extLst>
          </p:cNvPr>
          <p:cNvCxnSpPr>
            <a:stCxn id="180" idx="2"/>
            <a:endCxn id="184" idx="0"/>
          </p:cNvCxnSpPr>
          <p:nvPr/>
        </p:nvCxnSpPr>
        <p:spPr>
          <a:xfrm rot="5400000">
            <a:off x="2020541" y="2869350"/>
            <a:ext cx="218566" cy="286284"/>
          </a:xfrm>
          <a:prstGeom prst="bentConnector3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8" name="Elbow Connector 5137">
            <a:extLst>
              <a:ext uri="{FF2B5EF4-FFF2-40B4-BE49-F238E27FC236}">
                <a16:creationId xmlns:a16="http://schemas.microsoft.com/office/drawing/2014/main" id="{57394A7B-8893-4158-96D8-7D5BB59BB0D8}"/>
              </a:ext>
            </a:extLst>
          </p:cNvPr>
          <p:cNvCxnSpPr>
            <a:stCxn id="180" idx="2"/>
            <a:endCxn id="183" idx="0"/>
          </p:cNvCxnSpPr>
          <p:nvPr/>
        </p:nvCxnSpPr>
        <p:spPr>
          <a:xfrm rot="5400000">
            <a:off x="1734900" y="2583709"/>
            <a:ext cx="218566" cy="857567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C6F3C814-46B1-4A0A-B019-FAACA0516B98}"/>
              </a:ext>
            </a:extLst>
          </p:cNvPr>
          <p:cNvCxnSpPr>
            <a:cxnSpLocks/>
            <a:endCxn id="180" idx="0"/>
          </p:cNvCxnSpPr>
          <p:nvPr/>
        </p:nvCxnSpPr>
        <p:spPr>
          <a:xfrm rot="10800000" flipV="1">
            <a:off x="2272967" y="2477233"/>
            <a:ext cx="2557427" cy="6237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4527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16C04B-6890-BB86-D767-8200FDCDD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egnaposto numero diapositiva 5">
            <a:extLst>
              <a:ext uri="{FF2B5EF4-FFF2-40B4-BE49-F238E27FC236}">
                <a16:creationId xmlns:a16="http://schemas.microsoft.com/office/drawing/2014/main" id="{A1AAA3CA-16C6-BE7C-287D-52B82382ACB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974840" y="256662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 algn="l"/>
            <a:fld id="{7C3E9941-1998-43B7-B93E-CE150672DD75}" type="slidenum">
              <a:rPr lang="it-IT" altLang="it-IT" sz="1000">
                <a:solidFill>
                  <a:srgbClr val="003A79"/>
                </a:solidFill>
                <a:latin typeface="Century Gothic" pitchFamily="34" charset="0"/>
                <a:ea typeface="+mj-ea"/>
                <a:cs typeface="Arial"/>
              </a:rPr>
              <a:pPr algn="l"/>
              <a:t>2</a:t>
            </a:fld>
            <a:endParaRPr lang="it-IT" altLang="it-IT" sz="1000" dirty="0">
              <a:solidFill>
                <a:srgbClr val="003A79"/>
              </a:solidFill>
              <a:latin typeface="Century Gothic" pitchFamily="34" charset="0"/>
              <a:ea typeface="+mj-ea"/>
              <a:cs typeface="Arial"/>
            </a:endParaRPr>
          </a:p>
        </p:txBody>
      </p:sp>
      <p:grpSp>
        <p:nvGrpSpPr>
          <p:cNvPr id="79" name="Gruppo 78">
            <a:extLst>
              <a:ext uri="{FF2B5EF4-FFF2-40B4-BE49-F238E27FC236}">
                <a16:creationId xmlns:a16="http://schemas.microsoft.com/office/drawing/2014/main" id="{8B743C9F-AB87-9BA7-ADAD-206714FD85F3}"/>
              </a:ext>
            </a:extLst>
          </p:cNvPr>
          <p:cNvGrpSpPr/>
          <p:nvPr/>
        </p:nvGrpSpPr>
        <p:grpSpPr>
          <a:xfrm>
            <a:off x="5710432" y="301606"/>
            <a:ext cx="1214205" cy="436034"/>
            <a:chOff x="2191461" y="2626113"/>
            <a:chExt cx="1214205" cy="436034"/>
          </a:xfrm>
        </p:grpSpPr>
        <p:sp>
          <p:nvSpPr>
            <p:cNvPr id="81" name="TextBox 113">
              <a:extLst>
                <a:ext uri="{FF2B5EF4-FFF2-40B4-BE49-F238E27FC236}">
                  <a16:creationId xmlns:a16="http://schemas.microsoft.com/office/drawing/2014/main" id="{CADEFE10-2A78-2202-D963-C64F901900F9}"/>
                </a:ext>
              </a:extLst>
            </p:cNvPr>
            <p:cNvSpPr txBox="1"/>
            <p:nvPr/>
          </p:nvSpPr>
          <p:spPr>
            <a:xfrm>
              <a:off x="2191461" y="2626113"/>
              <a:ext cx="684000" cy="235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609585" rtl="0" eaLnBrk="0" fontAlgn="base" latinLnBrk="0" hangingPunct="0">
                <a:lnSpc>
                  <a:spcPct val="100000"/>
                </a:lnSpc>
                <a:spcBef>
                  <a:spcPts val="16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MS PGothic" panose="020B0600070205080204" pitchFamily="34" charset="-128"/>
                </a:rPr>
                <a:t>ALBANIA</a:t>
              </a:r>
            </a:p>
          </p:txBody>
        </p:sp>
        <p:pic>
          <p:nvPicPr>
            <p:cNvPr id="127" name="Picture 14" descr="Flag of Albania - Wikipedia">
              <a:extLst>
                <a:ext uri="{FF2B5EF4-FFF2-40B4-BE49-F238E27FC236}">
                  <a16:creationId xmlns:a16="http://schemas.microsoft.com/office/drawing/2014/main" id="{43E251EB-22D6-5569-AFAA-94B1C61898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955" y="2702147"/>
              <a:ext cx="529711" cy="360000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4" name="Picture 9" descr="ISP_Albania_CMYK">
            <a:extLst>
              <a:ext uri="{FF2B5EF4-FFF2-40B4-BE49-F238E27FC236}">
                <a16:creationId xmlns:a16="http://schemas.microsoft.com/office/drawing/2014/main" id="{BE9DA227-A59B-5411-0FA9-C1CF10121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68" y="269513"/>
            <a:ext cx="2841448" cy="549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6" name="Rettangolo 2">
            <a:extLst>
              <a:ext uri="{FF2B5EF4-FFF2-40B4-BE49-F238E27FC236}">
                <a16:creationId xmlns:a16="http://schemas.microsoft.com/office/drawing/2014/main" id="{4ED004A0-086A-A5A5-9FF8-10CBAD310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056" y="707618"/>
            <a:ext cx="22076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altLang="it-IT" dirty="0">
                <a:solidFill>
                  <a:srgbClr val="003A79"/>
                </a:solidFill>
                <a:latin typeface="Century Gothic" pitchFamily="34" charset="0"/>
                <a:ea typeface="+mj-ea"/>
                <a:cs typeface="Arial"/>
              </a:rPr>
              <a:t>Network structure 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68080427-A6D5-AFE5-01B9-0898A3766540}"/>
              </a:ext>
            </a:extLst>
          </p:cNvPr>
          <p:cNvSpPr/>
          <p:nvPr/>
        </p:nvSpPr>
        <p:spPr bwMode="auto">
          <a:xfrm>
            <a:off x="38772" y="4292879"/>
            <a:ext cx="3741175" cy="1296000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defTabSz="86199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131" kern="0" dirty="0">
              <a:ea typeface="ＭＳ Ｐゴシック" pitchFamily="124" charset="-128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4CF05A9-F8E3-6CB0-8143-B943F731D7D0}"/>
              </a:ext>
            </a:extLst>
          </p:cNvPr>
          <p:cNvSpPr/>
          <p:nvPr/>
        </p:nvSpPr>
        <p:spPr bwMode="auto">
          <a:xfrm>
            <a:off x="38217" y="1753435"/>
            <a:ext cx="3741730" cy="1080000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defTabSz="86199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131" kern="0" dirty="0">
              <a:ea typeface="ＭＳ Ｐゴシック" pitchFamily="124" charset="-128"/>
            </a:endParaRPr>
          </a:p>
        </p:txBody>
      </p:sp>
      <p:sp>
        <p:nvSpPr>
          <p:cNvPr id="5" name="Rectangle 301">
            <a:extLst>
              <a:ext uri="{FF2B5EF4-FFF2-40B4-BE49-F238E27FC236}">
                <a16:creationId xmlns:a16="http://schemas.microsoft.com/office/drawing/2014/main" id="{3219AD45-D0EC-1027-BA49-C071DAB2B679}"/>
              </a:ext>
            </a:extLst>
          </p:cNvPr>
          <p:cNvSpPr>
            <a:spLocks noChangeArrowheads="1"/>
          </p:cNvSpPr>
          <p:nvPr/>
        </p:nvSpPr>
        <p:spPr bwMode="gray">
          <a:xfrm>
            <a:off x="1935541" y="1800652"/>
            <a:ext cx="684000" cy="432000"/>
          </a:xfrm>
          <a:prstGeom prst="rect">
            <a:avLst/>
          </a:prstGeom>
          <a:solidFill>
            <a:srgbClr val="B6B6B6"/>
          </a:solidFill>
          <a:ln w="3175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latin typeface="Arial"/>
                <a:ea typeface="MS PGothic" charset="-128"/>
                <a:cs typeface="Arial" panose="020B0604020202020204" pitchFamily="34" charset="0"/>
              </a:rPr>
              <a:t>Retail &amp;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latin typeface="Arial"/>
                <a:ea typeface="MS PGothic" charset="-128"/>
                <a:cs typeface="Arial" panose="020B0604020202020204" pitchFamily="34" charset="0"/>
              </a:rPr>
              <a:t>Wealth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latin typeface="Arial"/>
                <a:ea typeface="MS PGothic" charset="-128"/>
                <a:cs typeface="Arial" panose="020B0604020202020204" pitchFamily="34" charset="0"/>
              </a:rPr>
              <a:t>Management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latin typeface="Arial"/>
                <a:ea typeface="MS PGothic" charset="-128"/>
                <a:cs typeface="Arial" panose="020B0604020202020204" pitchFamily="34" charset="0"/>
              </a:rPr>
              <a:t>Division</a:t>
            </a:r>
          </a:p>
        </p:txBody>
      </p:sp>
      <p:sp>
        <p:nvSpPr>
          <p:cNvPr id="6" name="CasellaDiTesto 1">
            <a:extLst>
              <a:ext uri="{FF2B5EF4-FFF2-40B4-BE49-F238E27FC236}">
                <a16:creationId xmlns:a16="http://schemas.microsoft.com/office/drawing/2014/main" id="{A7E856A8-1AE3-BC2D-A177-928C2798C6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18" y="1753435"/>
            <a:ext cx="887958" cy="225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162" tIns="43083" rIns="86162" bIns="43083">
            <a:spAutoFit/>
          </a:bodyPr>
          <a:lstStyle/>
          <a:p>
            <a:pPr defTabSz="861993">
              <a:defRPr/>
            </a:pPr>
            <a:r>
              <a:rPr lang="en-US" sz="900" b="1" kern="0" dirty="0">
                <a:latin typeface="Century Gothic" panose="020B0502020202020204" pitchFamily="34" charset="0"/>
              </a:rPr>
              <a:t>Head Office</a:t>
            </a:r>
          </a:p>
        </p:txBody>
      </p:sp>
      <p:sp>
        <p:nvSpPr>
          <p:cNvPr id="7" name="CasellaDiTesto 174">
            <a:extLst>
              <a:ext uri="{FF2B5EF4-FFF2-40B4-BE49-F238E27FC236}">
                <a16:creationId xmlns:a16="http://schemas.microsoft.com/office/drawing/2014/main" id="{E47ABAEF-BBCE-B39D-6FF2-0637649A2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18" y="4292879"/>
            <a:ext cx="1476000" cy="225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162" tIns="43083" rIns="86162" bIns="43083" anchor="ctr">
            <a:spAutoFit/>
          </a:bodyPr>
          <a:lstStyle/>
          <a:p>
            <a:pPr defTabSz="861993">
              <a:defRPr/>
            </a:pPr>
            <a:r>
              <a:rPr lang="en-US" sz="900" b="1" kern="0" dirty="0">
                <a:latin typeface="Century Gothic" panose="020B0502020202020204" pitchFamily="34" charset="0"/>
              </a:rPr>
              <a:t>Branches</a:t>
            </a:r>
          </a:p>
        </p:txBody>
      </p:sp>
      <p:sp>
        <p:nvSpPr>
          <p:cNvPr id="8" name="Rectangle 283">
            <a:extLst>
              <a:ext uri="{FF2B5EF4-FFF2-40B4-BE49-F238E27FC236}">
                <a16:creationId xmlns:a16="http://schemas.microsoft.com/office/drawing/2014/main" id="{0C7A0296-1AD9-99A9-7095-9FD0DEE7CB3E}"/>
              </a:ext>
            </a:extLst>
          </p:cNvPr>
          <p:cNvSpPr>
            <a:spLocks noChangeArrowheads="1"/>
          </p:cNvSpPr>
          <p:nvPr/>
        </p:nvSpPr>
        <p:spPr bwMode="gray">
          <a:xfrm>
            <a:off x="332947" y="5166685"/>
            <a:ext cx="622800" cy="3240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6" tIns="44110" rIns="16966" bIns="44110" anchor="ctr"/>
          <a:lstStyle/>
          <a:p>
            <a:pPr algn="ctr" defTabSz="861786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kern="0" dirty="0">
                <a:latin typeface="Arial"/>
                <a:ea typeface="ＭＳ Ｐゴシック" charset="-128"/>
              </a:rPr>
              <a:t>Classic</a:t>
            </a:r>
          </a:p>
          <a:p>
            <a:pPr algn="ctr" defTabSz="861786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kern="0" dirty="0">
                <a:latin typeface="Arial"/>
                <a:ea typeface="ＭＳ Ｐゴシック" charset="-128"/>
              </a:rPr>
              <a:t>Advisor</a:t>
            </a:r>
          </a:p>
        </p:txBody>
      </p:sp>
      <p:sp>
        <p:nvSpPr>
          <p:cNvPr id="11" name="Rectangle 283">
            <a:extLst>
              <a:ext uri="{FF2B5EF4-FFF2-40B4-BE49-F238E27FC236}">
                <a16:creationId xmlns:a16="http://schemas.microsoft.com/office/drawing/2014/main" id="{05A6B497-F245-56ED-5796-556C5213D1D5}"/>
              </a:ext>
            </a:extLst>
          </p:cNvPr>
          <p:cNvSpPr>
            <a:spLocks noChangeArrowheads="1"/>
          </p:cNvSpPr>
          <p:nvPr/>
        </p:nvSpPr>
        <p:spPr bwMode="gray">
          <a:xfrm>
            <a:off x="3080847" y="5165511"/>
            <a:ext cx="622800" cy="3240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6" tIns="44110" rIns="16966" bIns="44110" anchor="ctr"/>
          <a:lstStyle/>
          <a:p>
            <a:pPr algn="ctr" defTabSz="861786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kern="0" dirty="0">
                <a:latin typeface="Arial"/>
                <a:ea typeface="ＭＳ Ｐゴシック" charset="-128"/>
              </a:rPr>
              <a:t>Administrative</a:t>
            </a:r>
          </a:p>
          <a:p>
            <a:pPr algn="ctr" defTabSz="861786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kern="0" dirty="0">
                <a:latin typeface="Arial"/>
                <a:ea typeface="ＭＳ Ｐゴシック" charset="-128"/>
              </a:rPr>
              <a:t>Support </a:t>
            </a:r>
            <a:r>
              <a:rPr lang="en-US" sz="600" kern="0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600" kern="0" dirty="0"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cxnSp>
        <p:nvCxnSpPr>
          <p:cNvPr id="15" name="Connettore 4 35">
            <a:extLst>
              <a:ext uri="{FF2B5EF4-FFF2-40B4-BE49-F238E27FC236}">
                <a16:creationId xmlns:a16="http://schemas.microsoft.com/office/drawing/2014/main" id="{398AFEC6-1E79-8897-BA1F-EC99BF32BACE}"/>
              </a:ext>
            </a:extLst>
          </p:cNvPr>
          <p:cNvCxnSpPr>
            <a:cxnSpLocks/>
            <a:stCxn id="20" idx="2"/>
            <a:endCxn id="67" idx="0"/>
          </p:cNvCxnSpPr>
          <p:nvPr/>
        </p:nvCxnSpPr>
        <p:spPr>
          <a:xfrm rot="5400000">
            <a:off x="1409806" y="4569045"/>
            <a:ext cx="515830" cy="679450"/>
          </a:xfrm>
          <a:prstGeom prst="bentConnector3">
            <a:avLst>
              <a:gd name="adj1" fmla="val 85700"/>
            </a:avLst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Connettore 4 36">
            <a:extLst>
              <a:ext uri="{FF2B5EF4-FFF2-40B4-BE49-F238E27FC236}">
                <a16:creationId xmlns:a16="http://schemas.microsoft.com/office/drawing/2014/main" id="{C97B08FD-7AD4-EF3C-A903-2074F4155DA9}"/>
              </a:ext>
            </a:extLst>
          </p:cNvPr>
          <p:cNvCxnSpPr>
            <a:cxnSpLocks/>
            <a:stCxn id="20" idx="2"/>
            <a:endCxn id="168" idx="1"/>
          </p:cNvCxnSpPr>
          <p:nvPr/>
        </p:nvCxnSpPr>
        <p:spPr>
          <a:xfrm rot="16200000" flipH="1">
            <a:off x="1931634" y="4726667"/>
            <a:ext cx="220630" cy="69006"/>
          </a:xfrm>
          <a:prstGeom prst="bentConnector2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onnettore 4 37">
            <a:extLst>
              <a:ext uri="{FF2B5EF4-FFF2-40B4-BE49-F238E27FC236}">
                <a16:creationId xmlns:a16="http://schemas.microsoft.com/office/drawing/2014/main" id="{62E4FA45-310E-DB37-5B92-EEB5728BEAF2}"/>
              </a:ext>
            </a:extLst>
          </p:cNvPr>
          <p:cNvCxnSpPr>
            <a:cxnSpLocks/>
            <a:stCxn id="20" idx="2"/>
            <a:endCxn id="22" idx="0"/>
          </p:cNvCxnSpPr>
          <p:nvPr/>
        </p:nvCxnSpPr>
        <p:spPr>
          <a:xfrm rot="16200000" flipH="1">
            <a:off x="2096506" y="4561794"/>
            <a:ext cx="515830" cy="693951"/>
          </a:xfrm>
          <a:prstGeom prst="bentConnector3">
            <a:avLst>
              <a:gd name="adj1" fmla="val 85716"/>
            </a:avLst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Connettore 4 229">
            <a:extLst>
              <a:ext uri="{FF2B5EF4-FFF2-40B4-BE49-F238E27FC236}">
                <a16:creationId xmlns:a16="http://schemas.microsoft.com/office/drawing/2014/main" id="{A6793D51-DF2B-3D91-5AF3-8AB8038B9E6C}"/>
              </a:ext>
            </a:extLst>
          </p:cNvPr>
          <p:cNvCxnSpPr>
            <a:cxnSpLocks/>
            <a:stCxn id="20" idx="2"/>
            <a:endCxn id="19" idx="0"/>
          </p:cNvCxnSpPr>
          <p:nvPr/>
        </p:nvCxnSpPr>
        <p:spPr>
          <a:xfrm rot="16200000" flipH="1">
            <a:off x="1749531" y="4908769"/>
            <a:ext cx="515830" cy="0"/>
          </a:xfrm>
          <a:prstGeom prst="bentConnector3">
            <a:avLst>
              <a:gd name="adj1" fmla="val 50000"/>
            </a:avLst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Rectangle 133">
            <a:extLst>
              <a:ext uri="{FF2B5EF4-FFF2-40B4-BE49-F238E27FC236}">
                <a16:creationId xmlns:a16="http://schemas.microsoft.com/office/drawing/2014/main" id="{DFD23664-7DF9-3105-E83D-6CCDA7E390BF}"/>
              </a:ext>
            </a:extLst>
          </p:cNvPr>
          <p:cNvSpPr>
            <a:spLocks noChangeArrowheads="1"/>
          </p:cNvSpPr>
          <p:nvPr/>
        </p:nvSpPr>
        <p:spPr bwMode="gray">
          <a:xfrm>
            <a:off x="1698115" y="5166685"/>
            <a:ext cx="622800" cy="3240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</p:spPr>
        <p:txBody>
          <a:bodyPr lIns="19842" tIns="51588" rIns="19842" bIns="51588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07943">
              <a:defRPr/>
            </a:pPr>
            <a:endParaRPr lang="en-US" sz="600" kern="0" dirty="0">
              <a:latin typeface="Arial"/>
              <a:ea typeface="ＭＳ Ｐゴシック" charset="-128"/>
            </a:endParaRPr>
          </a:p>
          <a:p>
            <a:pPr algn="ctr" defTabSz="1007943">
              <a:defRPr/>
            </a:pPr>
            <a:r>
              <a:rPr lang="en-US" sz="600" kern="0" dirty="0">
                <a:latin typeface="Arial"/>
                <a:ea typeface="ＭＳ Ｐゴシック" charset="-128"/>
              </a:rPr>
              <a:t>Premium</a:t>
            </a:r>
          </a:p>
          <a:p>
            <a:pPr algn="ctr" defTabSz="1007943">
              <a:defRPr/>
            </a:pPr>
            <a:r>
              <a:rPr lang="en-US" sz="600" kern="0" dirty="0">
                <a:latin typeface="Arial"/>
                <a:ea typeface="ＭＳ Ｐゴシック" charset="-128"/>
              </a:rPr>
              <a:t>Advisor</a:t>
            </a:r>
          </a:p>
          <a:p>
            <a:pPr algn="ctr" defTabSz="1007943">
              <a:defRPr/>
            </a:pPr>
            <a:endParaRPr lang="en-US" sz="600" i="1" kern="0" dirty="0">
              <a:latin typeface="Arial"/>
              <a:ea typeface="MS PGothic" pitchFamily="34" charset="-128"/>
            </a:endParaRPr>
          </a:p>
        </p:txBody>
      </p:sp>
      <p:sp>
        <p:nvSpPr>
          <p:cNvPr id="20" name="Rectangle 283">
            <a:extLst>
              <a:ext uri="{FF2B5EF4-FFF2-40B4-BE49-F238E27FC236}">
                <a16:creationId xmlns:a16="http://schemas.microsoft.com/office/drawing/2014/main" id="{5EB93458-552C-A916-D07A-F46DAAE4991D}"/>
              </a:ext>
            </a:extLst>
          </p:cNvPr>
          <p:cNvSpPr>
            <a:spLocks noChangeArrowheads="1"/>
          </p:cNvSpPr>
          <p:nvPr/>
        </p:nvSpPr>
        <p:spPr bwMode="gray">
          <a:xfrm>
            <a:off x="1700227" y="4341255"/>
            <a:ext cx="614438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6" tIns="44110" rIns="16966" bIns="44110" anchor="ctr"/>
          <a:lstStyle/>
          <a:p>
            <a:pPr algn="ctr" defTabSz="861786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kern="0" dirty="0">
                <a:latin typeface="Arial"/>
                <a:ea typeface="ＭＳ Ｐゴシック" charset="-128"/>
              </a:rPr>
              <a:t>Branch</a:t>
            </a:r>
          </a:p>
          <a:p>
            <a:pPr algn="ctr" defTabSz="861786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kern="0" dirty="0">
                <a:latin typeface="Arial"/>
                <a:ea typeface="ＭＳ Ｐゴシック" charset="-128"/>
              </a:rPr>
              <a:t>Manager</a:t>
            </a:r>
          </a:p>
        </p:txBody>
      </p:sp>
      <p:sp>
        <p:nvSpPr>
          <p:cNvPr id="21" name="Rectangle 270">
            <a:extLst>
              <a:ext uri="{FF2B5EF4-FFF2-40B4-BE49-F238E27FC236}">
                <a16:creationId xmlns:a16="http://schemas.microsoft.com/office/drawing/2014/main" id="{C6335978-D46B-2BC9-2D36-AA652DA18461}"/>
              </a:ext>
            </a:extLst>
          </p:cNvPr>
          <p:cNvSpPr>
            <a:spLocks noChangeArrowheads="1"/>
          </p:cNvSpPr>
          <p:nvPr/>
        </p:nvSpPr>
        <p:spPr bwMode="gray">
          <a:xfrm>
            <a:off x="1099348" y="2350796"/>
            <a:ext cx="615600" cy="363600"/>
          </a:xfrm>
          <a:prstGeom prst="rect">
            <a:avLst/>
          </a:prstGeom>
          <a:solidFill>
            <a:srgbClr val="DCDCDC"/>
          </a:solidFill>
          <a:ln w="3175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latin typeface="Arial"/>
                <a:ea typeface="MS PGothic" pitchFamily="34" charset="-128"/>
              </a:rPr>
              <a:t>Omnichannel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latin typeface="Arial"/>
                <a:ea typeface="MS PGothic" pitchFamily="34" charset="-128"/>
              </a:rPr>
              <a:t>Distribution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latin typeface="Arial"/>
                <a:ea typeface="MS PGothic" pitchFamily="34" charset="-128"/>
              </a:rPr>
              <a:t>Model</a:t>
            </a:r>
          </a:p>
        </p:txBody>
      </p:sp>
      <p:sp>
        <p:nvSpPr>
          <p:cNvPr id="22" name="Rectangle 146">
            <a:extLst>
              <a:ext uri="{FF2B5EF4-FFF2-40B4-BE49-F238E27FC236}">
                <a16:creationId xmlns:a16="http://schemas.microsoft.com/office/drawing/2014/main" id="{8BCA5FD7-28BB-EAC7-C29F-D5BB4C41AE51}"/>
              </a:ext>
            </a:extLst>
          </p:cNvPr>
          <p:cNvSpPr>
            <a:spLocks noChangeArrowheads="1"/>
          </p:cNvSpPr>
          <p:nvPr/>
        </p:nvSpPr>
        <p:spPr bwMode="gray">
          <a:xfrm>
            <a:off x="2389997" y="5166685"/>
            <a:ext cx="622800" cy="3240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</p:spPr>
        <p:txBody>
          <a:bodyPr lIns="19842" tIns="51588" rIns="19842" bIns="51588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07943">
              <a:defRPr/>
            </a:pPr>
            <a:endParaRPr lang="en-US" sz="600" kern="0" dirty="0">
              <a:latin typeface="Arial"/>
              <a:ea typeface="ＭＳ Ｐゴシック" charset="-128"/>
            </a:endParaRPr>
          </a:p>
          <a:p>
            <a:pPr algn="ctr" defTabSz="1007943">
              <a:defRPr/>
            </a:pPr>
            <a:r>
              <a:rPr lang="en-US" sz="600" kern="0" dirty="0">
                <a:latin typeface="Arial"/>
                <a:ea typeface="ＭＳ Ｐゴシック" charset="-128"/>
              </a:rPr>
              <a:t>Customer</a:t>
            </a:r>
          </a:p>
          <a:p>
            <a:pPr algn="ctr" defTabSz="1007943">
              <a:defRPr/>
            </a:pPr>
            <a:r>
              <a:rPr lang="en-US" sz="600" kern="0" dirty="0">
                <a:latin typeface="Arial"/>
                <a:ea typeface="ＭＳ Ｐゴシック" charset="-128"/>
              </a:rPr>
              <a:t>Assistant</a:t>
            </a:r>
          </a:p>
          <a:p>
            <a:pPr algn="ctr" defTabSz="1007943">
              <a:defRPr/>
            </a:pPr>
            <a:endParaRPr lang="en-US" sz="600" i="1" kern="0" dirty="0">
              <a:latin typeface="Arial"/>
              <a:ea typeface="MS PGothic" pitchFamily="34" charset="-128"/>
            </a:endParaRP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85730C54-E63B-80E0-9644-E0E53FEF0580}"/>
              </a:ext>
            </a:extLst>
          </p:cNvPr>
          <p:cNvSpPr/>
          <p:nvPr/>
        </p:nvSpPr>
        <p:spPr bwMode="auto">
          <a:xfrm>
            <a:off x="38772" y="2898602"/>
            <a:ext cx="3741175" cy="1332000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defTabSz="86199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131" kern="0" dirty="0">
              <a:ea typeface="ＭＳ Ｐゴシック" pitchFamily="124" charset="-128"/>
            </a:endParaRPr>
          </a:p>
        </p:txBody>
      </p:sp>
      <p:sp>
        <p:nvSpPr>
          <p:cNvPr id="28" name="CasellaDiTesto 174">
            <a:extLst>
              <a:ext uri="{FF2B5EF4-FFF2-40B4-BE49-F238E27FC236}">
                <a16:creationId xmlns:a16="http://schemas.microsoft.com/office/drawing/2014/main" id="{4A01173E-6B6D-AA66-BB56-AF87242C0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18" y="2913990"/>
            <a:ext cx="1354867" cy="333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162" tIns="43083" rIns="86162" bIns="43083" anchor="ctr">
            <a:spAutoFit/>
          </a:bodyPr>
          <a:lstStyle/>
          <a:p>
            <a:pPr defTabSz="861993">
              <a:defRPr/>
            </a:pPr>
            <a:r>
              <a:rPr lang="en-US" sz="800" b="1" kern="0" dirty="0">
                <a:latin typeface="Century Gothic" panose="020B0502020202020204" pitchFamily="34" charset="0"/>
              </a:rPr>
              <a:t>Digital</a:t>
            </a:r>
          </a:p>
          <a:p>
            <a:pPr defTabSz="861993">
              <a:defRPr/>
            </a:pPr>
            <a:r>
              <a:rPr lang="en-US" sz="800" b="1" kern="0" dirty="0">
                <a:latin typeface="Century Gothic" panose="020B0502020202020204" pitchFamily="34" charset="0"/>
              </a:rPr>
              <a:t>Region</a:t>
            </a:r>
          </a:p>
        </p:txBody>
      </p:sp>
      <p:cxnSp>
        <p:nvCxnSpPr>
          <p:cNvPr id="66" name="Connettore diritto 65">
            <a:extLst>
              <a:ext uri="{FF2B5EF4-FFF2-40B4-BE49-F238E27FC236}">
                <a16:creationId xmlns:a16="http://schemas.microsoft.com/office/drawing/2014/main" id="{8FC4E5E4-6998-FAD5-D9C5-A207DA7E9AC3}"/>
              </a:ext>
            </a:extLst>
          </p:cNvPr>
          <p:cNvCxnSpPr>
            <a:cxnSpLocks/>
          </p:cNvCxnSpPr>
          <p:nvPr/>
        </p:nvCxnSpPr>
        <p:spPr>
          <a:xfrm flipH="1">
            <a:off x="2015272" y="3299214"/>
            <a:ext cx="0" cy="10356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283">
            <a:extLst>
              <a:ext uri="{FF2B5EF4-FFF2-40B4-BE49-F238E27FC236}">
                <a16:creationId xmlns:a16="http://schemas.microsoft.com/office/drawing/2014/main" id="{318B15AE-DA7F-2D51-A85C-37BAB19440F8}"/>
              </a:ext>
            </a:extLst>
          </p:cNvPr>
          <p:cNvSpPr>
            <a:spLocks noChangeArrowheads="1"/>
          </p:cNvSpPr>
          <p:nvPr/>
        </p:nvSpPr>
        <p:spPr bwMode="gray">
          <a:xfrm>
            <a:off x="1016596" y="5166685"/>
            <a:ext cx="622800" cy="3240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6" tIns="44110" rIns="16966" bIns="44110" anchor="ctr"/>
          <a:lstStyle/>
          <a:p>
            <a:pPr algn="ctr" defTabSz="861786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kern="0" dirty="0">
                <a:latin typeface="Arial"/>
                <a:ea typeface="ＭＳ Ｐゴシック" charset="-128"/>
              </a:rPr>
              <a:t>Magnifica</a:t>
            </a:r>
          </a:p>
          <a:p>
            <a:pPr algn="ctr" defTabSz="861786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kern="0" dirty="0">
                <a:latin typeface="Arial"/>
                <a:ea typeface="ＭＳ Ｐゴシック" charset="-128"/>
              </a:rPr>
              <a:t>Advisor</a:t>
            </a:r>
          </a:p>
        </p:txBody>
      </p:sp>
      <p:cxnSp>
        <p:nvCxnSpPr>
          <p:cNvPr id="70" name="Connettore 4 35">
            <a:extLst>
              <a:ext uri="{FF2B5EF4-FFF2-40B4-BE49-F238E27FC236}">
                <a16:creationId xmlns:a16="http://schemas.microsoft.com/office/drawing/2014/main" id="{C4248948-8223-CEC0-5AD0-D3B4D2D04F77}"/>
              </a:ext>
            </a:extLst>
          </p:cNvPr>
          <p:cNvCxnSpPr>
            <a:cxnSpLocks/>
            <a:stCxn id="20" idx="2"/>
            <a:endCxn id="8" idx="0"/>
          </p:cNvCxnSpPr>
          <p:nvPr/>
        </p:nvCxnSpPr>
        <p:spPr>
          <a:xfrm rot="5400000">
            <a:off x="1067982" y="4227221"/>
            <a:ext cx="515830" cy="1363099"/>
          </a:xfrm>
          <a:prstGeom prst="bentConnector3">
            <a:avLst>
              <a:gd name="adj1" fmla="val 85700"/>
            </a:avLst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5" name="Rettangolo 94">
            <a:extLst>
              <a:ext uri="{FF2B5EF4-FFF2-40B4-BE49-F238E27FC236}">
                <a16:creationId xmlns:a16="http://schemas.microsoft.com/office/drawing/2014/main" id="{75D71D1F-B567-6832-0826-689C49A57E30}"/>
              </a:ext>
            </a:extLst>
          </p:cNvPr>
          <p:cNvSpPr/>
          <p:nvPr/>
        </p:nvSpPr>
        <p:spPr>
          <a:xfrm>
            <a:off x="229962" y="963353"/>
            <a:ext cx="79701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90"/>
            <a:r>
              <a:rPr lang="en-US" sz="900" kern="0" dirty="0">
                <a:latin typeface="Century Gothic" panose="020B0502020202020204" pitchFamily="34" charset="0"/>
                <a:cs typeface="Arial" panose="020B0604020202020204" pitchFamily="34" charset="0"/>
              </a:rPr>
              <a:t>05/06/2026</a:t>
            </a:r>
          </a:p>
        </p:txBody>
      </p:sp>
      <p:sp>
        <p:nvSpPr>
          <p:cNvPr id="98" name="Rectangle 270">
            <a:extLst>
              <a:ext uri="{FF2B5EF4-FFF2-40B4-BE49-F238E27FC236}">
                <a16:creationId xmlns:a16="http://schemas.microsoft.com/office/drawing/2014/main" id="{A0270DE7-38FE-05D1-7B50-621E4A9461EB}"/>
              </a:ext>
            </a:extLst>
          </p:cNvPr>
          <p:cNvSpPr>
            <a:spLocks noChangeArrowheads="1"/>
          </p:cNvSpPr>
          <p:nvPr/>
        </p:nvSpPr>
        <p:spPr bwMode="gray">
          <a:xfrm>
            <a:off x="3043608" y="2350796"/>
            <a:ext cx="615600" cy="363600"/>
          </a:xfrm>
          <a:prstGeom prst="rect">
            <a:avLst/>
          </a:prstGeom>
          <a:solidFill>
            <a:srgbClr val="DCDCDC"/>
          </a:solidFill>
          <a:ln w="3175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latin typeface="Arial"/>
                <a:ea typeface="MS PGothic" pitchFamily="34" charset="-128"/>
              </a:rPr>
              <a:t>Private &amp;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latin typeface="Arial"/>
                <a:ea typeface="MS PGothic" pitchFamily="34" charset="-128"/>
              </a:rPr>
              <a:t>Financial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latin typeface="Arial"/>
                <a:ea typeface="MS PGothic" pitchFamily="34" charset="-128"/>
              </a:rPr>
              <a:t>Advisory</a:t>
            </a:r>
          </a:p>
        </p:txBody>
      </p:sp>
      <p:cxnSp>
        <p:nvCxnSpPr>
          <p:cNvPr id="99" name="Connector: Elbow 5">
            <a:extLst>
              <a:ext uri="{FF2B5EF4-FFF2-40B4-BE49-F238E27FC236}">
                <a16:creationId xmlns:a16="http://schemas.microsoft.com/office/drawing/2014/main" id="{2A9E6BE7-605C-0F9F-E20B-956CDE5FF36C}"/>
              </a:ext>
            </a:extLst>
          </p:cNvPr>
          <p:cNvCxnSpPr>
            <a:cxnSpLocks/>
            <a:stCxn id="5" idx="2"/>
            <a:endCxn id="98" idx="0"/>
          </p:cNvCxnSpPr>
          <p:nvPr/>
        </p:nvCxnSpPr>
        <p:spPr>
          <a:xfrm rot="16200000" flipH="1">
            <a:off x="2755402" y="1754790"/>
            <a:ext cx="118144" cy="107386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AutoShape 539">
            <a:extLst>
              <a:ext uri="{FF2B5EF4-FFF2-40B4-BE49-F238E27FC236}">
                <a16:creationId xmlns:a16="http://schemas.microsoft.com/office/drawing/2014/main" id="{2A4CBB8B-4EEB-C922-AD0F-DAD168512924}"/>
              </a:ext>
            </a:extLst>
          </p:cNvPr>
          <p:cNvSpPr>
            <a:spLocks noChangeArrowheads="1"/>
          </p:cNvSpPr>
          <p:nvPr/>
        </p:nvSpPr>
        <p:spPr bwMode="gray">
          <a:xfrm>
            <a:off x="1841457" y="2946429"/>
            <a:ext cx="544630" cy="352785"/>
          </a:xfrm>
          <a:prstGeom prst="flowChartAlternateProcess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Regional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Manager</a:t>
            </a:r>
          </a:p>
        </p:txBody>
      </p:sp>
      <p:sp>
        <p:nvSpPr>
          <p:cNvPr id="110" name="CasellaDiTesto 174">
            <a:extLst>
              <a:ext uri="{FF2B5EF4-FFF2-40B4-BE49-F238E27FC236}">
                <a16:creationId xmlns:a16="http://schemas.microsoft.com/office/drawing/2014/main" id="{C363A6DC-187C-11DB-91DF-10BDACFD0E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581" y="2913990"/>
            <a:ext cx="717386" cy="333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162" tIns="43083" rIns="86162" bIns="43083" anchor="ctr">
            <a:spAutoFit/>
          </a:bodyPr>
          <a:lstStyle/>
          <a:p>
            <a:pPr defTabSz="861993">
              <a:defRPr/>
            </a:pPr>
            <a:r>
              <a:rPr lang="en-US" sz="800" b="1" kern="0" dirty="0">
                <a:latin typeface="Century Gothic" panose="020B0502020202020204" pitchFamily="34" charset="0"/>
              </a:rPr>
              <a:t>Retail</a:t>
            </a:r>
          </a:p>
          <a:p>
            <a:pPr defTabSz="861993">
              <a:defRPr/>
            </a:pPr>
            <a:r>
              <a:rPr lang="en-US" sz="800" b="1" kern="0" dirty="0">
                <a:latin typeface="Century Gothic" panose="020B0502020202020204" pitchFamily="34" charset="0"/>
              </a:rPr>
              <a:t>Regions</a:t>
            </a:r>
          </a:p>
        </p:txBody>
      </p:sp>
      <p:sp>
        <p:nvSpPr>
          <p:cNvPr id="111" name="CasellaDiTesto 174">
            <a:extLst>
              <a:ext uri="{FF2B5EF4-FFF2-40B4-BE49-F238E27FC236}">
                <a16:creationId xmlns:a16="http://schemas.microsoft.com/office/drawing/2014/main" id="{7F8D2317-EDA8-420D-6A7B-5C3138E7C1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2806" y="2913990"/>
            <a:ext cx="796240" cy="333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162" tIns="43083" rIns="86162" bIns="43083" anchor="ctr">
            <a:spAutoFit/>
          </a:bodyPr>
          <a:lstStyle/>
          <a:p>
            <a:pPr defTabSz="861993">
              <a:defRPr/>
            </a:pPr>
            <a:r>
              <a:rPr lang="en-US" sz="800" b="1" kern="0" dirty="0">
                <a:latin typeface="Century Gothic" panose="020B0502020202020204" pitchFamily="34" charset="0"/>
              </a:rPr>
              <a:t>Private</a:t>
            </a:r>
          </a:p>
          <a:p>
            <a:pPr defTabSz="861993">
              <a:defRPr/>
            </a:pPr>
            <a:r>
              <a:rPr lang="en-US" sz="800" b="1" kern="0" dirty="0">
                <a:latin typeface="Century Gothic" panose="020B0502020202020204" pitchFamily="34" charset="0"/>
              </a:rPr>
              <a:t>Center </a:t>
            </a:r>
          </a:p>
        </p:txBody>
      </p:sp>
      <p:sp>
        <p:nvSpPr>
          <p:cNvPr id="112" name="AutoShape 539">
            <a:extLst>
              <a:ext uri="{FF2B5EF4-FFF2-40B4-BE49-F238E27FC236}">
                <a16:creationId xmlns:a16="http://schemas.microsoft.com/office/drawing/2014/main" id="{614A2EC7-A197-A898-607E-20EA6FC5E4CF}"/>
              </a:ext>
            </a:extLst>
          </p:cNvPr>
          <p:cNvSpPr>
            <a:spLocks noChangeArrowheads="1"/>
          </p:cNvSpPr>
          <p:nvPr/>
        </p:nvSpPr>
        <p:spPr bwMode="gray">
          <a:xfrm>
            <a:off x="646185" y="2946429"/>
            <a:ext cx="544630" cy="352785"/>
          </a:xfrm>
          <a:prstGeom prst="flowChartAlternateProcess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Digital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Regional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Manager</a:t>
            </a:r>
          </a:p>
        </p:txBody>
      </p:sp>
      <p:sp>
        <p:nvSpPr>
          <p:cNvPr id="113" name="AutoShape 539">
            <a:extLst>
              <a:ext uri="{FF2B5EF4-FFF2-40B4-BE49-F238E27FC236}">
                <a16:creationId xmlns:a16="http://schemas.microsoft.com/office/drawing/2014/main" id="{BF97CD43-C6C5-A714-E956-D1D30D4FB2C0}"/>
              </a:ext>
            </a:extLst>
          </p:cNvPr>
          <p:cNvSpPr>
            <a:spLocks noChangeArrowheads="1"/>
          </p:cNvSpPr>
          <p:nvPr/>
        </p:nvSpPr>
        <p:spPr bwMode="gray">
          <a:xfrm>
            <a:off x="3079093" y="2946429"/>
            <a:ext cx="544630" cy="352785"/>
          </a:xfrm>
          <a:prstGeom prst="flowChartAlternateProcess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Private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Center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Manager</a:t>
            </a:r>
          </a:p>
        </p:txBody>
      </p:sp>
      <p:sp>
        <p:nvSpPr>
          <p:cNvPr id="114" name="AutoShape 539">
            <a:extLst>
              <a:ext uri="{FF2B5EF4-FFF2-40B4-BE49-F238E27FC236}">
                <a16:creationId xmlns:a16="http://schemas.microsoft.com/office/drawing/2014/main" id="{EFCDD501-F330-040F-5624-67813884EF51}"/>
              </a:ext>
            </a:extLst>
          </p:cNvPr>
          <p:cNvSpPr>
            <a:spLocks noChangeArrowheads="1"/>
          </p:cNvSpPr>
          <p:nvPr/>
        </p:nvSpPr>
        <p:spPr bwMode="gray">
          <a:xfrm>
            <a:off x="3079093" y="3365529"/>
            <a:ext cx="544630" cy="352785"/>
          </a:xfrm>
          <a:prstGeom prst="flowChartAlternateProcess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Private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Advisor</a:t>
            </a:r>
          </a:p>
        </p:txBody>
      </p:sp>
      <p:cxnSp>
        <p:nvCxnSpPr>
          <p:cNvPr id="115" name="Connettore diritto 114">
            <a:extLst>
              <a:ext uri="{FF2B5EF4-FFF2-40B4-BE49-F238E27FC236}">
                <a16:creationId xmlns:a16="http://schemas.microsoft.com/office/drawing/2014/main" id="{A1D8C019-FD38-BFDA-7A9F-C4A9719BE633}"/>
              </a:ext>
            </a:extLst>
          </p:cNvPr>
          <p:cNvCxnSpPr>
            <a:cxnSpLocks/>
            <a:stCxn id="98" idx="2"/>
            <a:endCxn id="113" idx="0"/>
          </p:cNvCxnSpPr>
          <p:nvPr/>
        </p:nvCxnSpPr>
        <p:spPr>
          <a:xfrm>
            <a:off x="3351408" y="2714396"/>
            <a:ext cx="0" cy="2320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ttore diritto 117">
            <a:extLst>
              <a:ext uri="{FF2B5EF4-FFF2-40B4-BE49-F238E27FC236}">
                <a16:creationId xmlns:a16="http://schemas.microsoft.com/office/drawing/2014/main" id="{DD2942C6-6FA2-5837-75F9-FD73F8E94589}"/>
              </a:ext>
            </a:extLst>
          </p:cNvPr>
          <p:cNvCxnSpPr>
            <a:cxnSpLocks/>
            <a:stCxn id="114" idx="0"/>
            <a:endCxn id="113" idx="2"/>
          </p:cNvCxnSpPr>
          <p:nvPr/>
        </p:nvCxnSpPr>
        <p:spPr>
          <a:xfrm flipV="1">
            <a:off x="3351408" y="3299214"/>
            <a:ext cx="0" cy="663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ctor: Elbow 5">
            <a:extLst>
              <a:ext uri="{FF2B5EF4-FFF2-40B4-BE49-F238E27FC236}">
                <a16:creationId xmlns:a16="http://schemas.microsoft.com/office/drawing/2014/main" id="{0AF86979-5222-39A8-CB13-E68AEB641BAD}"/>
              </a:ext>
            </a:extLst>
          </p:cNvPr>
          <p:cNvCxnSpPr>
            <a:cxnSpLocks/>
            <a:stCxn id="21" idx="2"/>
            <a:endCxn id="112" idx="0"/>
          </p:cNvCxnSpPr>
          <p:nvPr/>
        </p:nvCxnSpPr>
        <p:spPr>
          <a:xfrm rot="5400000">
            <a:off x="1046808" y="2586088"/>
            <a:ext cx="232033" cy="4886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AutoShape 539">
            <a:extLst>
              <a:ext uri="{FF2B5EF4-FFF2-40B4-BE49-F238E27FC236}">
                <a16:creationId xmlns:a16="http://schemas.microsoft.com/office/drawing/2014/main" id="{2B7223EB-5C2B-2326-F7B3-F23CC7F1E190}"/>
              </a:ext>
            </a:extLst>
          </p:cNvPr>
          <p:cNvSpPr>
            <a:spLocks noChangeArrowheads="1"/>
          </p:cNvSpPr>
          <p:nvPr/>
        </p:nvSpPr>
        <p:spPr bwMode="gray">
          <a:xfrm>
            <a:off x="646185" y="3365529"/>
            <a:ext cx="544630" cy="352785"/>
          </a:xfrm>
          <a:prstGeom prst="flowChartAlternateProcess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Digital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Coordinator</a:t>
            </a:r>
          </a:p>
        </p:txBody>
      </p:sp>
      <p:sp>
        <p:nvSpPr>
          <p:cNvPr id="126" name="AutoShape 539">
            <a:extLst>
              <a:ext uri="{FF2B5EF4-FFF2-40B4-BE49-F238E27FC236}">
                <a16:creationId xmlns:a16="http://schemas.microsoft.com/office/drawing/2014/main" id="{685C3697-862D-4F18-BF2B-1F06982D6773}"/>
              </a:ext>
            </a:extLst>
          </p:cNvPr>
          <p:cNvSpPr>
            <a:spLocks noChangeArrowheads="1"/>
          </p:cNvSpPr>
          <p:nvPr/>
        </p:nvSpPr>
        <p:spPr bwMode="gray">
          <a:xfrm>
            <a:off x="646185" y="3784629"/>
            <a:ext cx="544630" cy="352785"/>
          </a:xfrm>
          <a:prstGeom prst="flowChartAlternateProcess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Digital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Agent</a:t>
            </a:r>
          </a:p>
        </p:txBody>
      </p:sp>
      <p:cxnSp>
        <p:nvCxnSpPr>
          <p:cNvPr id="160" name="Connettore diritto 159">
            <a:extLst>
              <a:ext uri="{FF2B5EF4-FFF2-40B4-BE49-F238E27FC236}">
                <a16:creationId xmlns:a16="http://schemas.microsoft.com/office/drawing/2014/main" id="{70E88339-EDB4-4C05-02DA-55C36DE04CB6}"/>
              </a:ext>
            </a:extLst>
          </p:cNvPr>
          <p:cNvCxnSpPr>
            <a:cxnSpLocks/>
            <a:stCxn id="126" idx="0"/>
            <a:endCxn id="125" idx="2"/>
          </p:cNvCxnSpPr>
          <p:nvPr/>
        </p:nvCxnSpPr>
        <p:spPr>
          <a:xfrm flipV="1">
            <a:off x="918500" y="3718314"/>
            <a:ext cx="0" cy="663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ttore diritto 160">
            <a:extLst>
              <a:ext uri="{FF2B5EF4-FFF2-40B4-BE49-F238E27FC236}">
                <a16:creationId xmlns:a16="http://schemas.microsoft.com/office/drawing/2014/main" id="{DC758578-5E33-44A0-0255-9E1801B8CD9F}"/>
              </a:ext>
            </a:extLst>
          </p:cNvPr>
          <p:cNvCxnSpPr>
            <a:cxnSpLocks/>
            <a:stCxn id="125" idx="0"/>
            <a:endCxn id="112" idx="2"/>
          </p:cNvCxnSpPr>
          <p:nvPr/>
        </p:nvCxnSpPr>
        <p:spPr>
          <a:xfrm flipV="1">
            <a:off x="918500" y="3299214"/>
            <a:ext cx="0" cy="663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283">
            <a:extLst>
              <a:ext uri="{FF2B5EF4-FFF2-40B4-BE49-F238E27FC236}">
                <a16:creationId xmlns:a16="http://schemas.microsoft.com/office/drawing/2014/main" id="{30207E89-0E79-0D93-7EE3-8D7C3C055172}"/>
              </a:ext>
            </a:extLst>
          </p:cNvPr>
          <p:cNvSpPr>
            <a:spLocks noChangeArrowheads="1"/>
          </p:cNvSpPr>
          <p:nvPr/>
        </p:nvSpPr>
        <p:spPr bwMode="gray">
          <a:xfrm>
            <a:off x="2076452" y="4709485"/>
            <a:ext cx="622800" cy="3240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6" tIns="44110" rIns="16966" bIns="44110" anchor="ctr"/>
          <a:lstStyle/>
          <a:p>
            <a:pPr algn="ctr" defTabSz="861786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kern="0" dirty="0">
                <a:latin typeface="Arial"/>
                <a:ea typeface="ＭＳ Ｐゴシック" charset="-128"/>
              </a:rPr>
              <a:t>Branch Coordinator</a:t>
            </a:r>
          </a:p>
        </p:txBody>
      </p:sp>
      <p:cxnSp>
        <p:nvCxnSpPr>
          <p:cNvPr id="171" name="Connettore 4 35">
            <a:extLst>
              <a:ext uri="{FF2B5EF4-FFF2-40B4-BE49-F238E27FC236}">
                <a16:creationId xmlns:a16="http://schemas.microsoft.com/office/drawing/2014/main" id="{2FD1C86C-DCA4-39FF-6F0C-D36708B4785C}"/>
              </a:ext>
            </a:extLst>
          </p:cNvPr>
          <p:cNvCxnSpPr>
            <a:cxnSpLocks/>
            <a:stCxn id="20" idx="2"/>
            <a:endCxn id="11" idx="0"/>
          </p:cNvCxnSpPr>
          <p:nvPr/>
        </p:nvCxnSpPr>
        <p:spPr>
          <a:xfrm rot="16200000" flipH="1">
            <a:off x="2442518" y="4215782"/>
            <a:ext cx="514656" cy="1384801"/>
          </a:xfrm>
          <a:prstGeom prst="bentConnector3">
            <a:avLst>
              <a:gd name="adj1" fmla="val 85781"/>
            </a:avLst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Connector: Elbow 5">
            <a:extLst>
              <a:ext uri="{FF2B5EF4-FFF2-40B4-BE49-F238E27FC236}">
                <a16:creationId xmlns:a16="http://schemas.microsoft.com/office/drawing/2014/main" id="{58231BA7-7CC7-1F44-C6F4-8613B48B5A64}"/>
              </a:ext>
            </a:extLst>
          </p:cNvPr>
          <p:cNvCxnSpPr>
            <a:cxnSpLocks/>
            <a:stCxn id="5" idx="2"/>
            <a:endCxn id="21" idx="0"/>
          </p:cNvCxnSpPr>
          <p:nvPr/>
        </p:nvCxnSpPr>
        <p:spPr>
          <a:xfrm rot="5400000">
            <a:off x="1783273" y="1856528"/>
            <a:ext cx="118144" cy="87039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5">
            <a:extLst>
              <a:ext uri="{FF2B5EF4-FFF2-40B4-BE49-F238E27FC236}">
                <a16:creationId xmlns:a16="http://schemas.microsoft.com/office/drawing/2014/main" id="{7C3318A3-8017-B20E-2554-4ACD25067FFA}"/>
              </a:ext>
            </a:extLst>
          </p:cNvPr>
          <p:cNvCxnSpPr>
            <a:cxnSpLocks/>
            <a:stCxn id="21" idx="2"/>
            <a:endCxn id="103" idx="0"/>
          </p:cNvCxnSpPr>
          <p:nvPr/>
        </p:nvCxnSpPr>
        <p:spPr>
          <a:xfrm rot="16200000" flipH="1">
            <a:off x="1644444" y="2477100"/>
            <a:ext cx="232033" cy="7066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8">
            <a:extLst>
              <a:ext uri="{FF2B5EF4-FFF2-40B4-BE49-F238E27FC236}">
                <a16:creationId xmlns:a16="http://schemas.microsoft.com/office/drawing/2014/main" id="{F6E88999-B652-DCC6-4CB2-B2B19E3DED0A}"/>
              </a:ext>
            </a:extLst>
          </p:cNvPr>
          <p:cNvSpPr/>
          <p:nvPr/>
        </p:nvSpPr>
        <p:spPr bwMode="auto">
          <a:xfrm>
            <a:off x="4903825" y="2878813"/>
            <a:ext cx="1248702" cy="2710064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defTabSz="86199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131" kern="0" dirty="0">
              <a:ea typeface="ＭＳ Ｐゴシック" pitchFamily="124" charset="-128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2BE21220-F726-F9EC-6D63-0408A250D77A}"/>
              </a:ext>
            </a:extLst>
          </p:cNvPr>
          <p:cNvSpPr/>
          <p:nvPr/>
        </p:nvSpPr>
        <p:spPr bwMode="auto">
          <a:xfrm>
            <a:off x="6240822" y="2878814"/>
            <a:ext cx="1280081" cy="2710064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defTabSz="86199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131" kern="0" dirty="0">
              <a:ea typeface="ＭＳ Ｐゴシック" pitchFamily="124" charset="-128"/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9C2F57F1-A794-A975-7713-D2283C135127}"/>
              </a:ext>
            </a:extLst>
          </p:cNvPr>
          <p:cNvSpPr/>
          <p:nvPr/>
        </p:nvSpPr>
        <p:spPr bwMode="auto">
          <a:xfrm>
            <a:off x="3873028" y="1746347"/>
            <a:ext cx="3647875" cy="1080000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defTabSz="86199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131" kern="0" dirty="0">
              <a:ea typeface="ＭＳ Ｐゴシック" pitchFamily="124" charset="-128"/>
            </a:endParaRPr>
          </a:p>
        </p:txBody>
      </p:sp>
      <p:sp>
        <p:nvSpPr>
          <p:cNvPr id="14" name="Rectangle 301">
            <a:extLst>
              <a:ext uri="{FF2B5EF4-FFF2-40B4-BE49-F238E27FC236}">
                <a16:creationId xmlns:a16="http://schemas.microsoft.com/office/drawing/2014/main" id="{8CCB734E-D802-FE07-80D1-179762D87733}"/>
              </a:ext>
            </a:extLst>
          </p:cNvPr>
          <p:cNvSpPr>
            <a:spLocks noChangeArrowheads="1"/>
          </p:cNvSpPr>
          <p:nvPr/>
        </p:nvSpPr>
        <p:spPr bwMode="gray">
          <a:xfrm>
            <a:off x="5182022" y="1793564"/>
            <a:ext cx="684000" cy="432000"/>
          </a:xfrm>
          <a:prstGeom prst="rect">
            <a:avLst/>
          </a:prstGeom>
          <a:solidFill>
            <a:srgbClr val="B6B6B6"/>
          </a:solidFill>
          <a:ln w="3175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latin typeface="Arial"/>
                <a:ea typeface="MS PGothic" charset="-128"/>
                <a:cs typeface="Arial" panose="020B0604020202020204" pitchFamily="34" charset="0"/>
              </a:rPr>
              <a:t>Corporate,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latin typeface="Arial"/>
                <a:ea typeface="MS PGothic" charset="-128"/>
                <a:cs typeface="Arial" panose="020B0604020202020204" pitchFamily="34" charset="0"/>
              </a:rPr>
              <a:t>SME &amp; SB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latin typeface="Arial"/>
                <a:ea typeface="MS PGothic" charset="-128"/>
                <a:cs typeface="Arial" panose="020B0604020202020204" pitchFamily="34" charset="0"/>
              </a:rPr>
              <a:t>Division</a:t>
            </a:r>
          </a:p>
        </p:txBody>
      </p:sp>
      <p:sp>
        <p:nvSpPr>
          <p:cNvPr id="24" name="CasellaDiTesto 1">
            <a:extLst>
              <a:ext uri="{FF2B5EF4-FFF2-40B4-BE49-F238E27FC236}">
                <a16:creationId xmlns:a16="http://schemas.microsoft.com/office/drawing/2014/main" id="{9852E123-6142-5FC3-86EC-E1A993B21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3029" y="1746347"/>
            <a:ext cx="887958" cy="225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162" tIns="43083" rIns="86162" bIns="43083">
            <a:spAutoFit/>
          </a:bodyPr>
          <a:lstStyle/>
          <a:p>
            <a:pPr defTabSz="861993">
              <a:defRPr/>
            </a:pPr>
            <a:r>
              <a:rPr lang="en-US" sz="900" b="1" kern="0" dirty="0">
                <a:latin typeface="Century Gothic" panose="020B0502020202020204" pitchFamily="34" charset="0"/>
              </a:rPr>
              <a:t>Head Office</a:t>
            </a: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D960BCBE-CCEA-C93F-20E6-437A62ED2482}"/>
              </a:ext>
            </a:extLst>
          </p:cNvPr>
          <p:cNvSpPr/>
          <p:nvPr/>
        </p:nvSpPr>
        <p:spPr bwMode="auto">
          <a:xfrm>
            <a:off x="3873583" y="2878813"/>
            <a:ext cx="1030241" cy="2710065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defTabSz="86199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131" kern="0" dirty="0">
              <a:ea typeface="ＭＳ Ｐゴシック" pitchFamily="124" charset="-128"/>
            </a:endParaRPr>
          </a:p>
        </p:txBody>
      </p:sp>
      <p:sp>
        <p:nvSpPr>
          <p:cNvPr id="26" name="CasellaDiTesto 174">
            <a:extLst>
              <a:ext uri="{FF2B5EF4-FFF2-40B4-BE49-F238E27FC236}">
                <a16:creationId xmlns:a16="http://schemas.microsoft.com/office/drawing/2014/main" id="{856217CE-FDE8-517B-6482-060AECAC7D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3029" y="2950910"/>
            <a:ext cx="1354867" cy="333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162" tIns="43083" rIns="86162" bIns="43083" anchor="ctr">
            <a:spAutoFit/>
          </a:bodyPr>
          <a:lstStyle/>
          <a:p>
            <a:pPr defTabSz="861993">
              <a:defRPr/>
            </a:pPr>
            <a:r>
              <a:rPr lang="en-US" sz="800" b="1" kern="0" dirty="0">
                <a:latin typeface="Century Gothic" panose="020B0502020202020204" pitchFamily="34" charset="0"/>
              </a:rPr>
              <a:t>SB</a:t>
            </a:r>
          </a:p>
          <a:p>
            <a:pPr defTabSz="861993">
              <a:defRPr/>
            </a:pPr>
            <a:r>
              <a:rPr lang="en-US" sz="800" b="1" kern="0" dirty="0">
                <a:latin typeface="Century Gothic" panose="020B0502020202020204" pitchFamily="34" charset="0"/>
              </a:rPr>
              <a:t>Center </a:t>
            </a:r>
          </a:p>
        </p:txBody>
      </p: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16A61716-CFCD-B183-F979-E81BE124234D}"/>
              </a:ext>
            </a:extLst>
          </p:cNvPr>
          <p:cNvCxnSpPr>
            <a:cxnSpLocks/>
            <a:stCxn id="14" idx="2"/>
            <a:endCxn id="75" idx="0"/>
          </p:cNvCxnSpPr>
          <p:nvPr/>
        </p:nvCxnSpPr>
        <p:spPr>
          <a:xfrm>
            <a:off x="5524022" y="2225564"/>
            <a:ext cx="1993" cy="143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98D80B1A-96F5-313A-CDE3-0285F265BB13}"/>
              </a:ext>
            </a:extLst>
          </p:cNvPr>
          <p:cNvCxnSpPr>
            <a:cxnSpLocks/>
            <a:stCxn id="31" idx="2"/>
            <a:endCxn id="74" idx="0"/>
          </p:cNvCxnSpPr>
          <p:nvPr/>
        </p:nvCxnSpPr>
        <p:spPr>
          <a:xfrm flipH="1">
            <a:off x="5516935" y="4059148"/>
            <a:ext cx="0" cy="1361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AutoShape 539">
            <a:extLst>
              <a:ext uri="{FF2B5EF4-FFF2-40B4-BE49-F238E27FC236}">
                <a16:creationId xmlns:a16="http://schemas.microsoft.com/office/drawing/2014/main" id="{38947907-832B-669A-038D-4B53A3A9A9E1}"/>
              </a:ext>
            </a:extLst>
          </p:cNvPr>
          <p:cNvSpPr>
            <a:spLocks noChangeArrowheads="1"/>
          </p:cNvSpPr>
          <p:nvPr/>
        </p:nvSpPr>
        <p:spPr bwMode="gray">
          <a:xfrm>
            <a:off x="5250970" y="3706363"/>
            <a:ext cx="544630" cy="352785"/>
          </a:xfrm>
          <a:prstGeom prst="flowChartAlternateProcess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SME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Center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Manager</a:t>
            </a:r>
          </a:p>
        </p:txBody>
      </p:sp>
      <p:sp>
        <p:nvSpPr>
          <p:cNvPr id="65" name="CasellaDiTesto 174">
            <a:extLst>
              <a:ext uri="{FF2B5EF4-FFF2-40B4-BE49-F238E27FC236}">
                <a16:creationId xmlns:a16="http://schemas.microsoft.com/office/drawing/2014/main" id="{2970E675-EA07-AD79-ED79-ED1034CE1F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1720" y="2970540"/>
            <a:ext cx="828000" cy="333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162" tIns="43083" rIns="86162" bIns="43083" anchor="ctr">
            <a:spAutoFit/>
          </a:bodyPr>
          <a:lstStyle/>
          <a:p>
            <a:pPr defTabSz="861993">
              <a:defRPr/>
            </a:pPr>
            <a:r>
              <a:rPr lang="en-US" sz="800" b="1" kern="0" dirty="0">
                <a:latin typeface="Century Gothic" panose="020B0502020202020204" pitchFamily="34" charset="0"/>
              </a:rPr>
              <a:t>SME</a:t>
            </a:r>
          </a:p>
          <a:p>
            <a:pPr defTabSz="861993">
              <a:defRPr/>
            </a:pPr>
            <a:r>
              <a:rPr lang="en-US" sz="800" b="1" kern="0" dirty="0">
                <a:latin typeface="Century Gothic" panose="020B0502020202020204" pitchFamily="34" charset="0"/>
              </a:rPr>
              <a:t>Centers</a:t>
            </a:r>
          </a:p>
        </p:txBody>
      </p:sp>
      <p:sp>
        <p:nvSpPr>
          <p:cNvPr id="68" name="CasellaDiTesto 174">
            <a:extLst>
              <a:ext uri="{FF2B5EF4-FFF2-40B4-BE49-F238E27FC236}">
                <a16:creationId xmlns:a16="http://schemas.microsoft.com/office/drawing/2014/main" id="{CABB7BDE-3B4D-14FE-B529-2E3170D325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9170" y="2916078"/>
            <a:ext cx="812123" cy="456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162" tIns="43083" rIns="86162" bIns="43083" anchor="ctr">
            <a:spAutoFit/>
          </a:bodyPr>
          <a:lstStyle/>
          <a:p>
            <a:pPr defTabSz="861993">
              <a:defRPr/>
            </a:pPr>
            <a:r>
              <a:rPr lang="en-US" sz="800" b="1" kern="0" dirty="0">
                <a:latin typeface="Century Gothic" panose="020B0502020202020204" pitchFamily="34" charset="0"/>
              </a:rPr>
              <a:t>Large</a:t>
            </a:r>
          </a:p>
          <a:p>
            <a:pPr defTabSz="861993">
              <a:defRPr/>
            </a:pPr>
            <a:r>
              <a:rPr lang="en-US" sz="800" b="1" kern="0" dirty="0">
                <a:latin typeface="Century Gothic" panose="020B0502020202020204" pitchFamily="34" charset="0"/>
              </a:rPr>
              <a:t>Corporate</a:t>
            </a:r>
          </a:p>
          <a:p>
            <a:pPr defTabSz="861993">
              <a:defRPr/>
            </a:pPr>
            <a:r>
              <a:rPr lang="en-US" sz="800" b="1" kern="0" dirty="0">
                <a:latin typeface="Century Gothic" panose="020B0502020202020204" pitchFamily="34" charset="0"/>
              </a:rPr>
              <a:t>Center</a:t>
            </a:r>
          </a:p>
        </p:txBody>
      </p:sp>
      <p:sp>
        <p:nvSpPr>
          <p:cNvPr id="69" name="AutoShape 539">
            <a:extLst>
              <a:ext uri="{FF2B5EF4-FFF2-40B4-BE49-F238E27FC236}">
                <a16:creationId xmlns:a16="http://schemas.microsoft.com/office/drawing/2014/main" id="{9CBCD7C2-B822-F517-9039-5E508D247883}"/>
              </a:ext>
            </a:extLst>
          </p:cNvPr>
          <p:cNvSpPr>
            <a:spLocks noChangeArrowheads="1"/>
          </p:cNvSpPr>
          <p:nvPr/>
        </p:nvSpPr>
        <p:spPr bwMode="gray">
          <a:xfrm>
            <a:off x="4173679" y="4209483"/>
            <a:ext cx="544630" cy="352785"/>
          </a:xfrm>
          <a:prstGeom prst="flowChartAlternateProcess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Small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Business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Center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Manager</a:t>
            </a:r>
          </a:p>
        </p:txBody>
      </p:sp>
      <p:sp>
        <p:nvSpPr>
          <p:cNvPr id="71" name="AutoShape 539">
            <a:extLst>
              <a:ext uri="{FF2B5EF4-FFF2-40B4-BE49-F238E27FC236}">
                <a16:creationId xmlns:a16="http://schemas.microsoft.com/office/drawing/2014/main" id="{C407AD36-FDF6-9574-6A95-856FF8FAA725}"/>
              </a:ext>
            </a:extLst>
          </p:cNvPr>
          <p:cNvSpPr>
            <a:spLocks noChangeArrowheads="1"/>
          </p:cNvSpPr>
          <p:nvPr/>
        </p:nvSpPr>
        <p:spPr bwMode="gray">
          <a:xfrm>
            <a:off x="6612362" y="4202395"/>
            <a:ext cx="544630" cy="352785"/>
          </a:xfrm>
          <a:prstGeom prst="flowChartAlternateProcess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Large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Corporate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Center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Manager</a:t>
            </a:r>
          </a:p>
        </p:txBody>
      </p:sp>
      <p:sp>
        <p:nvSpPr>
          <p:cNvPr id="72" name="AutoShape 539">
            <a:extLst>
              <a:ext uri="{FF2B5EF4-FFF2-40B4-BE49-F238E27FC236}">
                <a16:creationId xmlns:a16="http://schemas.microsoft.com/office/drawing/2014/main" id="{F0A7672D-BAE2-7030-5A4E-140AEC40CF56}"/>
              </a:ext>
            </a:extLst>
          </p:cNvPr>
          <p:cNvSpPr>
            <a:spLocks noChangeArrowheads="1"/>
          </p:cNvSpPr>
          <p:nvPr/>
        </p:nvSpPr>
        <p:spPr bwMode="gray">
          <a:xfrm>
            <a:off x="6307562" y="4691345"/>
            <a:ext cx="544630" cy="352785"/>
          </a:xfrm>
          <a:prstGeom prst="flowChartAlternateProcess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Corporate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Relationship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Manager</a:t>
            </a:r>
          </a:p>
        </p:txBody>
      </p:sp>
      <p:cxnSp>
        <p:nvCxnSpPr>
          <p:cNvPr id="73" name="Connettore diritto 72">
            <a:extLst>
              <a:ext uri="{FF2B5EF4-FFF2-40B4-BE49-F238E27FC236}">
                <a16:creationId xmlns:a16="http://schemas.microsoft.com/office/drawing/2014/main" id="{1B44C826-69E6-EF04-ABCA-AC42D5D1E9B5}"/>
              </a:ext>
            </a:extLst>
          </p:cNvPr>
          <p:cNvCxnSpPr>
            <a:cxnSpLocks/>
            <a:stCxn id="76" idx="2"/>
            <a:endCxn id="71" idx="0"/>
          </p:cNvCxnSpPr>
          <p:nvPr/>
        </p:nvCxnSpPr>
        <p:spPr>
          <a:xfrm>
            <a:off x="6882460" y="2732730"/>
            <a:ext cx="2217" cy="14696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539">
            <a:extLst>
              <a:ext uri="{FF2B5EF4-FFF2-40B4-BE49-F238E27FC236}">
                <a16:creationId xmlns:a16="http://schemas.microsoft.com/office/drawing/2014/main" id="{EEB8A213-22A7-1861-9726-F146F29BDADB}"/>
              </a:ext>
            </a:extLst>
          </p:cNvPr>
          <p:cNvSpPr>
            <a:spLocks noChangeArrowheads="1"/>
          </p:cNvSpPr>
          <p:nvPr/>
        </p:nvSpPr>
        <p:spPr bwMode="gray">
          <a:xfrm>
            <a:off x="5244620" y="4195313"/>
            <a:ext cx="544630" cy="352785"/>
          </a:xfrm>
          <a:prstGeom prst="flowChartAlternateProcess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SME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Center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Coordinator</a:t>
            </a:r>
          </a:p>
        </p:txBody>
      </p:sp>
      <p:sp>
        <p:nvSpPr>
          <p:cNvPr id="75" name="Rectangle 260">
            <a:extLst>
              <a:ext uri="{FF2B5EF4-FFF2-40B4-BE49-F238E27FC236}">
                <a16:creationId xmlns:a16="http://schemas.microsoft.com/office/drawing/2014/main" id="{24F1FB58-3971-3117-70D9-BFC72DF8C81D}"/>
              </a:ext>
            </a:extLst>
          </p:cNvPr>
          <p:cNvSpPr>
            <a:spLocks noChangeArrowheads="1"/>
          </p:cNvSpPr>
          <p:nvPr/>
        </p:nvSpPr>
        <p:spPr bwMode="gray">
          <a:xfrm>
            <a:off x="5218215" y="2369130"/>
            <a:ext cx="615600" cy="363600"/>
          </a:xfrm>
          <a:prstGeom prst="wedgeRectCallout">
            <a:avLst>
              <a:gd name="adj1" fmla="val -46270"/>
              <a:gd name="adj2" fmla="val 42381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SME</a:t>
            </a:r>
          </a:p>
        </p:txBody>
      </p:sp>
      <p:sp>
        <p:nvSpPr>
          <p:cNvPr id="76" name="Rectangle 269">
            <a:extLst>
              <a:ext uri="{FF2B5EF4-FFF2-40B4-BE49-F238E27FC236}">
                <a16:creationId xmlns:a16="http://schemas.microsoft.com/office/drawing/2014/main" id="{8226A0B9-35EA-9B58-2ACE-80EEB8046A17}"/>
              </a:ext>
            </a:extLst>
          </p:cNvPr>
          <p:cNvSpPr>
            <a:spLocks noChangeArrowheads="1"/>
          </p:cNvSpPr>
          <p:nvPr/>
        </p:nvSpPr>
        <p:spPr bwMode="gray">
          <a:xfrm>
            <a:off x="6574660" y="2369130"/>
            <a:ext cx="615600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alt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Large</a:t>
            </a:r>
          </a:p>
          <a:p>
            <a:pPr algn="ctr" defTabSz="861993">
              <a:lnSpc>
                <a:spcPct val="80000"/>
              </a:lnSpc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Corporate</a:t>
            </a:r>
          </a:p>
        </p:txBody>
      </p:sp>
      <p:sp>
        <p:nvSpPr>
          <p:cNvPr id="77" name="Rectangle 260">
            <a:extLst>
              <a:ext uri="{FF2B5EF4-FFF2-40B4-BE49-F238E27FC236}">
                <a16:creationId xmlns:a16="http://schemas.microsoft.com/office/drawing/2014/main" id="{DA712401-26B7-624E-4EF2-E76A3337E2A6}"/>
              </a:ext>
            </a:extLst>
          </p:cNvPr>
          <p:cNvSpPr>
            <a:spLocks noChangeArrowheads="1"/>
          </p:cNvSpPr>
          <p:nvPr/>
        </p:nvSpPr>
        <p:spPr bwMode="gray">
          <a:xfrm>
            <a:off x="4138274" y="2369130"/>
            <a:ext cx="615600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alt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Small</a:t>
            </a:r>
          </a:p>
          <a:p>
            <a:pPr algn="ctr" defTabSz="861993">
              <a:lnSpc>
                <a:spcPct val="80000"/>
              </a:lnSpc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Business</a:t>
            </a:r>
          </a:p>
        </p:txBody>
      </p:sp>
      <p:cxnSp>
        <p:nvCxnSpPr>
          <p:cNvPr id="78" name="Connector: Elbow 5">
            <a:extLst>
              <a:ext uri="{FF2B5EF4-FFF2-40B4-BE49-F238E27FC236}">
                <a16:creationId xmlns:a16="http://schemas.microsoft.com/office/drawing/2014/main" id="{79A85B72-BE58-206D-A6BC-CDE0CBD30420}"/>
              </a:ext>
            </a:extLst>
          </p:cNvPr>
          <p:cNvCxnSpPr>
            <a:cxnSpLocks/>
            <a:stCxn id="14" idx="2"/>
            <a:endCxn id="77" idx="0"/>
          </p:cNvCxnSpPr>
          <p:nvPr/>
        </p:nvCxnSpPr>
        <p:spPr>
          <a:xfrm rot="5400000">
            <a:off x="4913265" y="1758373"/>
            <a:ext cx="143566" cy="10779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or: Elbow 5">
            <a:extLst>
              <a:ext uri="{FF2B5EF4-FFF2-40B4-BE49-F238E27FC236}">
                <a16:creationId xmlns:a16="http://schemas.microsoft.com/office/drawing/2014/main" id="{E9B373A9-D506-ECA2-7A54-A8F5FB0C930B}"/>
              </a:ext>
            </a:extLst>
          </p:cNvPr>
          <p:cNvCxnSpPr>
            <a:cxnSpLocks/>
            <a:stCxn id="14" idx="2"/>
            <a:endCxn id="76" idx="0"/>
          </p:cNvCxnSpPr>
          <p:nvPr/>
        </p:nvCxnSpPr>
        <p:spPr>
          <a:xfrm rot="16200000" flipH="1">
            <a:off x="6131458" y="1618128"/>
            <a:ext cx="143566" cy="13584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AutoShape 539">
            <a:extLst>
              <a:ext uri="{FF2B5EF4-FFF2-40B4-BE49-F238E27FC236}">
                <a16:creationId xmlns:a16="http://schemas.microsoft.com/office/drawing/2014/main" id="{31E880D4-CF51-C49F-5C97-14A91FD56826}"/>
              </a:ext>
            </a:extLst>
          </p:cNvPr>
          <p:cNvSpPr>
            <a:spLocks noChangeArrowheads="1"/>
          </p:cNvSpPr>
          <p:nvPr/>
        </p:nvSpPr>
        <p:spPr bwMode="gray">
          <a:xfrm>
            <a:off x="6910812" y="4691345"/>
            <a:ext cx="544630" cy="352785"/>
          </a:xfrm>
          <a:prstGeom prst="flowChartAlternateProcess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Corporate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Support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Manager</a:t>
            </a:r>
          </a:p>
        </p:txBody>
      </p:sp>
      <p:cxnSp>
        <p:nvCxnSpPr>
          <p:cNvPr id="83" name="Connector: Elbow 5">
            <a:extLst>
              <a:ext uri="{FF2B5EF4-FFF2-40B4-BE49-F238E27FC236}">
                <a16:creationId xmlns:a16="http://schemas.microsoft.com/office/drawing/2014/main" id="{5D4D84F1-AD63-1998-F0AF-D371C8F9D5DC}"/>
              </a:ext>
            </a:extLst>
          </p:cNvPr>
          <p:cNvCxnSpPr>
            <a:cxnSpLocks/>
            <a:stCxn id="71" idx="2"/>
            <a:endCxn id="82" idx="0"/>
          </p:cNvCxnSpPr>
          <p:nvPr/>
        </p:nvCxnSpPr>
        <p:spPr>
          <a:xfrm rot="16200000" flipH="1">
            <a:off x="6965820" y="4474037"/>
            <a:ext cx="136165" cy="298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or: Elbow 5">
            <a:extLst>
              <a:ext uri="{FF2B5EF4-FFF2-40B4-BE49-F238E27FC236}">
                <a16:creationId xmlns:a16="http://schemas.microsoft.com/office/drawing/2014/main" id="{1D814806-E833-4D62-5AE6-367832AA3C33}"/>
              </a:ext>
            </a:extLst>
          </p:cNvPr>
          <p:cNvCxnSpPr>
            <a:cxnSpLocks/>
            <a:stCxn id="71" idx="2"/>
            <a:endCxn id="72" idx="0"/>
          </p:cNvCxnSpPr>
          <p:nvPr/>
        </p:nvCxnSpPr>
        <p:spPr>
          <a:xfrm rot="5400000">
            <a:off x="6664195" y="4470862"/>
            <a:ext cx="136165" cy="3048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diritto 84">
            <a:extLst>
              <a:ext uri="{FF2B5EF4-FFF2-40B4-BE49-F238E27FC236}">
                <a16:creationId xmlns:a16="http://schemas.microsoft.com/office/drawing/2014/main" id="{ECD299F2-B012-6C40-E3A9-AC5380AF3344}"/>
              </a:ext>
            </a:extLst>
          </p:cNvPr>
          <p:cNvCxnSpPr>
            <a:cxnSpLocks/>
            <a:stCxn id="77" idx="2"/>
            <a:endCxn id="69" idx="0"/>
          </p:cNvCxnSpPr>
          <p:nvPr/>
        </p:nvCxnSpPr>
        <p:spPr>
          <a:xfrm flipH="1">
            <a:off x="4445994" y="2732730"/>
            <a:ext cx="80" cy="14767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AutoShape 539">
            <a:extLst>
              <a:ext uri="{FF2B5EF4-FFF2-40B4-BE49-F238E27FC236}">
                <a16:creationId xmlns:a16="http://schemas.microsoft.com/office/drawing/2014/main" id="{D5A7B699-2142-0C49-1408-6C0287CB8F31}"/>
              </a:ext>
            </a:extLst>
          </p:cNvPr>
          <p:cNvSpPr>
            <a:spLocks noChangeArrowheads="1"/>
          </p:cNvSpPr>
          <p:nvPr/>
        </p:nvSpPr>
        <p:spPr bwMode="gray">
          <a:xfrm>
            <a:off x="4173679" y="4698433"/>
            <a:ext cx="544630" cy="352785"/>
          </a:xfrm>
          <a:prstGeom prst="flowChartAlternateProcess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Small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Business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Relationship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Manager</a:t>
            </a:r>
          </a:p>
        </p:txBody>
      </p:sp>
      <p:sp>
        <p:nvSpPr>
          <p:cNvPr id="87" name="AutoShape 539">
            <a:extLst>
              <a:ext uri="{FF2B5EF4-FFF2-40B4-BE49-F238E27FC236}">
                <a16:creationId xmlns:a16="http://schemas.microsoft.com/office/drawing/2014/main" id="{3012E385-2A44-519B-1701-71664B04A5CF}"/>
              </a:ext>
            </a:extLst>
          </p:cNvPr>
          <p:cNvSpPr>
            <a:spLocks noChangeArrowheads="1"/>
          </p:cNvSpPr>
          <p:nvPr/>
        </p:nvSpPr>
        <p:spPr bwMode="gray">
          <a:xfrm>
            <a:off x="4946170" y="4684263"/>
            <a:ext cx="544630" cy="352785"/>
          </a:xfrm>
          <a:prstGeom prst="flowChartAlternateProcess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SME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Relationship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Manager</a:t>
            </a:r>
          </a:p>
        </p:txBody>
      </p:sp>
      <p:sp>
        <p:nvSpPr>
          <p:cNvPr id="88" name="AutoShape 539">
            <a:extLst>
              <a:ext uri="{FF2B5EF4-FFF2-40B4-BE49-F238E27FC236}">
                <a16:creationId xmlns:a16="http://schemas.microsoft.com/office/drawing/2014/main" id="{95978357-6F54-9FFB-6F4C-CF5EE5A95AC1}"/>
              </a:ext>
            </a:extLst>
          </p:cNvPr>
          <p:cNvSpPr>
            <a:spLocks noChangeArrowheads="1"/>
          </p:cNvSpPr>
          <p:nvPr/>
        </p:nvSpPr>
        <p:spPr bwMode="gray">
          <a:xfrm>
            <a:off x="5549420" y="4684263"/>
            <a:ext cx="544630" cy="352785"/>
          </a:xfrm>
          <a:prstGeom prst="flowChartAlternateProcess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SME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Support</a:t>
            </a:r>
          </a:p>
          <a:p>
            <a:pPr algn="ctr" defTabSz="861993"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Manager</a:t>
            </a:r>
          </a:p>
        </p:txBody>
      </p:sp>
      <p:cxnSp>
        <p:nvCxnSpPr>
          <p:cNvPr id="89" name="Connettore diritto 88">
            <a:extLst>
              <a:ext uri="{FF2B5EF4-FFF2-40B4-BE49-F238E27FC236}">
                <a16:creationId xmlns:a16="http://schemas.microsoft.com/office/drawing/2014/main" id="{0E0AB977-DB86-76AF-BCEF-6FDF205DBD57}"/>
              </a:ext>
            </a:extLst>
          </p:cNvPr>
          <p:cNvCxnSpPr>
            <a:cxnSpLocks/>
            <a:stCxn id="86" idx="0"/>
            <a:endCxn id="69" idx="2"/>
          </p:cNvCxnSpPr>
          <p:nvPr/>
        </p:nvCxnSpPr>
        <p:spPr>
          <a:xfrm flipV="1">
            <a:off x="4445994" y="4562268"/>
            <a:ext cx="0" cy="1361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or: Elbow 5">
            <a:extLst>
              <a:ext uri="{FF2B5EF4-FFF2-40B4-BE49-F238E27FC236}">
                <a16:creationId xmlns:a16="http://schemas.microsoft.com/office/drawing/2014/main" id="{908E9628-714E-3802-A73F-48A541D4783F}"/>
              </a:ext>
            </a:extLst>
          </p:cNvPr>
          <p:cNvCxnSpPr>
            <a:cxnSpLocks/>
            <a:stCxn id="74" idx="2"/>
            <a:endCxn id="88" idx="0"/>
          </p:cNvCxnSpPr>
          <p:nvPr/>
        </p:nvCxnSpPr>
        <p:spPr>
          <a:xfrm rot="16200000" flipH="1">
            <a:off x="5601253" y="4463780"/>
            <a:ext cx="136165" cy="3048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or: Elbow 5">
            <a:extLst>
              <a:ext uri="{FF2B5EF4-FFF2-40B4-BE49-F238E27FC236}">
                <a16:creationId xmlns:a16="http://schemas.microsoft.com/office/drawing/2014/main" id="{7A6C4298-B074-CEEB-D2EA-96AE8DBAC544}"/>
              </a:ext>
            </a:extLst>
          </p:cNvPr>
          <p:cNvCxnSpPr>
            <a:cxnSpLocks/>
            <a:stCxn id="74" idx="2"/>
            <a:endCxn id="87" idx="0"/>
          </p:cNvCxnSpPr>
          <p:nvPr/>
        </p:nvCxnSpPr>
        <p:spPr>
          <a:xfrm rot="5400000">
            <a:off x="5299628" y="4466955"/>
            <a:ext cx="136165" cy="298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ttore diritto 91">
            <a:extLst>
              <a:ext uri="{FF2B5EF4-FFF2-40B4-BE49-F238E27FC236}">
                <a16:creationId xmlns:a16="http://schemas.microsoft.com/office/drawing/2014/main" id="{DCE77D00-C303-F8C4-9E0D-71BF1568E368}"/>
              </a:ext>
            </a:extLst>
          </p:cNvPr>
          <p:cNvCxnSpPr>
            <a:cxnSpLocks/>
            <a:stCxn id="31" idx="0"/>
            <a:endCxn id="75" idx="2"/>
          </p:cNvCxnSpPr>
          <p:nvPr/>
        </p:nvCxnSpPr>
        <p:spPr>
          <a:xfrm flipV="1">
            <a:off x="5523285" y="2732730"/>
            <a:ext cx="2730" cy="9736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04003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._aBYzqOHECNI6y4WoutI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._aBYzqOHECNI6y4WoutI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heme/theme1.xml><?xml version="1.0" encoding="utf-8"?>
<a:theme xmlns:a="http://schemas.openxmlformats.org/drawingml/2006/main" name="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5f5fe31f-9de1-4167-a753-111c0df8115f}" enabled="1" method="Standard" siteId="{cc4baf00-15c9-48dd-9f59-88c98bde2be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47570</TotalTime>
  <Words>640</Words>
  <Application>Microsoft Office PowerPoint</Application>
  <PresentationFormat>Custom</PresentationFormat>
  <Paragraphs>316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Century Gothic</vt:lpstr>
      <vt:lpstr>Pagine interne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U332985</dc:creator>
  <cp:lastModifiedBy>Anda Latifi</cp:lastModifiedBy>
  <cp:revision>2968</cp:revision>
  <cp:lastPrinted>2026-05-29T09:24:47Z</cp:lastPrinted>
  <dcterms:created xsi:type="dcterms:W3CDTF">2017-03-03T15:04:15Z</dcterms:created>
  <dcterms:modified xsi:type="dcterms:W3CDTF">2026-06-04T09:28:26Z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f5fe31f-9de1-4167-a753-111c0df8115f_Enabled">
    <vt:lpwstr>true</vt:lpwstr>
  </property>
  <property fmtid="{D5CDD505-2E9C-101B-9397-08002B2CF9AE}" pid="3" name="MSIP_Label_5f5fe31f-9de1-4167-a753-111c0df8115f_SetDate">
    <vt:lpwstr>2021-02-03T16:38:10Z</vt:lpwstr>
  </property>
  <property fmtid="{D5CDD505-2E9C-101B-9397-08002B2CF9AE}" pid="4" name="MSIP_Label_5f5fe31f-9de1-4167-a753-111c0df8115f_Method">
    <vt:lpwstr>Standard</vt:lpwstr>
  </property>
  <property fmtid="{D5CDD505-2E9C-101B-9397-08002B2CF9AE}" pid="5" name="MSIP_Label_5f5fe31f-9de1-4167-a753-111c0df8115f_Name">
    <vt:lpwstr>5f5fe31f-9de1-4167-a753-111c0df8115f</vt:lpwstr>
  </property>
  <property fmtid="{D5CDD505-2E9C-101B-9397-08002B2CF9AE}" pid="6" name="MSIP_Label_5f5fe31f-9de1-4167-a753-111c0df8115f_SiteId">
    <vt:lpwstr>cc4baf00-15c9-48dd-9f59-88c98bde2be7</vt:lpwstr>
  </property>
  <property fmtid="{D5CDD505-2E9C-101B-9397-08002B2CF9AE}" pid="7" name="MSIP_Label_5f5fe31f-9de1-4167-a753-111c0df8115f_ActionId">
    <vt:lpwstr>ba8d5954-286a-45a9-a6cf-15587835e721</vt:lpwstr>
  </property>
  <property fmtid="{D5CDD505-2E9C-101B-9397-08002B2CF9AE}" pid="8" name="MSIP_Label_5f5fe31f-9de1-4167-a753-111c0df8115f_ContentBits">
    <vt:lpwstr>0</vt:lpwstr>
  </property>
</Properties>
</file>