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68" r:id="rId4"/>
    <p:sldMasterId id="2147483671" r:id="rId5"/>
    <p:sldMasterId id="2147483674" r:id="rId6"/>
    <p:sldMasterId id="2147483677" r:id="rId7"/>
    <p:sldMasterId id="2147483680" r:id="rId8"/>
    <p:sldMasterId id="2147483683" r:id="rId9"/>
    <p:sldMasterId id="2147483686" r:id="rId10"/>
    <p:sldMasterId id="2147483689" r:id="rId11"/>
    <p:sldMasterId id="2147483692" r:id="rId12"/>
    <p:sldMasterId id="2147483695" r:id="rId13"/>
    <p:sldMasterId id="2147483698" r:id="rId14"/>
    <p:sldMasterId id="2147483701" r:id="rId15"/>
  </p:sldMasterIdLst>
  <p:notesMasterIdLst>
    <p:notesMasterId r:id="rId19"/>
  </p:notesMasterIdLst>
  <p:handoutMasterIdLst>
    <p:handoutMasterId r:id="rId20"/>
  </p:handoutMasterIdLst>
  <p:sldIdLst>
    <p:sldId id="263" r:id="rId16"/>
    <p:sldId id="265" r:id="rId17"/>
    <p:sldId id="266" r:id="rId18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796" autoAdjust="0"/>
  </p:normalViewPr>
  <p:slideViewPr>
    <p:cSldViewPr snapToGrid="0">
      <p:cViewPr varScale="1">
        <p:scale>
          <a:sx n="74" d="100"/>
          <a:sy n="74" d="100"/>
        </p:scale>
        <p:origin x="3732" y="66"/>
      </p:cViewPr>
      <p:guideLst>
        <p:guide orient="horz" pos="3368"/>
        <p:guide pos="2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8490" y="1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/>
          <a:lstStyle>
            <a:lvl1pPr algn="r">
              <a:defRPr sz="1200"/>
            </a:lvl1pPr>
          </a:lstStyle>
          <a:p>
            <a:fld id="{8E8A2F90-0F27-4E8C-832B-40867674EF35}" type="datetimeFigureOut">
              <a:rPr lang="it-IT" smtClean="0"/>
              <a:t>27/01/2026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5" y="9432977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8490" y="9432977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 anchor="b"/>
          <a:lstStyle>
            <a:lvl1pPr algn="r">
              <a:defRPr sz="12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490" y="1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/>
          <a:lstStyle>
            <a:lvl1pPr algn="r">
              <a:defRPr sz="1200"/>
            </a:lvl1pPr>
          </a:lstStyle>
          <a:p>
            <a:fld id="{32302BDB-44A3-409E-A1FF-5DCFD82946B3}" type="datetimeFigureOut">
              <a:rPr lang="it-IT" smtClean="0"/>
              <a:t>27/01/2026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66" tIns="46534" rIns="93066" bIns="4653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103" y="4779396"/>
            <a:ext cx="5434302" cy="3909974"/>
          </a:xfrm>
          <a:prstGeom prst="rect">
            <a:avLst/>
          </a:prstGeom>
        </p:spPr>
        <p:txBody>
          <a:bodyPr vert="horz" lIns="93066" tIns="46534" rIns="93066" bIns="46534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5" y="9432977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490" y="9432977"/>
            <a:ext cx="2944391" cy="498425"/>
          </a:xfrm>
          <a:prstGeom prst="rect">
            <a:avLst/>
          </a:prstGeom>
        </p:spPr>
        <p:txBody>
          <a:bodyPr vert="horz" lIns="93066" tIns="46534" rIns="93066" bIns="46534" rtlCol="0" anchor="b"/>
          <a:lstStyle>
            <a:lvl1pPr algn="r">
              <a:defRPr sz="12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2CFE1-73DC-44D7-BBBB-671AA534C7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45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0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FDA7CE7-2290-4A11-AE9A-136D8C6BF32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0110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727446D-3EBE-492A-B7C1-D91EA975056D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874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754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40514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45B47F4-3BA3-44D7-BFCD-6BADE1C7AEF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841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2B84E8D8-1BEF-4FCC-A1D5-49CD86654D48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267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C9CDB94C-A2DE-4C9E-9712-1787AE4744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814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F67E1782-C7D2-4C63-8CDC-110F1B88959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0637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128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4239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6EBEC8F1-6BA1-44EC-A9F5-7862891D1176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6439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8E8D386-F5EA-48FD-AF34-1B4590040D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255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1AF2C570-5FBE-45DE-BC12-9FEEF2ED6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407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ED9DD8FB-7A70-420E-A45F-05FBD09EBDA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707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708558F-68D7-45A7-9230-3C7803DFB78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866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C2B0D57F-51D9-41EA-B7E1-B5507978C319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864953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D828045-895E-4FFC-B0D3-2A772EC6534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9267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C96AEB3-905B-4197-B829-C9D76C1F21B6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876582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9424" y="571716"/>
            <a:ext cx="6425724" cy="84973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900" b="1">
                <a:solidFill>
                  <a:srgbClr val="EC6400"/>
                </a:solidFill>
                <a:latin typeface="Century Gothic" pitchFamily="34" charset="0"/>
                <a:cs typeface="Arial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329425" y="1341426"/>
            <a:ext cx="5493889" cy="11681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900" b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E5ADD7AC-00B9-44FF-9CF7-373BB99F65C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7055697" y="279672"/>
            <a:ext cx="342548" cy="5692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rgbClr val="EC6400"/>
                </a:solidFill>
                <a:latin typeface="Century Gothic" panose="020B0502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1A9CD8-5663-4230-B481-06F2C39511A3}" type="slidenum">
              <a:rPr lang="it-IT" altLang="it-IT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it-IT" altLang="it-IT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495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746B6572-BC16-4287-BEFB-BA3B509CC3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55697" y="279672"/>
            <a:ext cx="342548" cy="5692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rgbClr val="EC6400"/>
                </a:solidFill>
                <a:latin typeface="Century Gothic" panose="020B0502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A77CA-E480-4462-9C96-6F7F5FE7AFE7}" type="slidenum">
              <a:rPr lang="it-IT" altLang="it-IT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it-IT" altLang="it-IT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00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877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634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081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0361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B0898B5-72EC-4D49-829C-9874C697286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7470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F9C87EC1-E468-4DEE-A990-4943599F4EDB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9362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796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5722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2056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66332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9164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78169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igura a mano libera 15">
            <a:extLst>
              <a:ext uri="{FF2B5EF4-FFF2-40B4-BE49-F238E27FC236}">
                <a16:creationId xmlns:a16="http://schemas.microsoft.com/office/drawing/2014/main" id="{5C8F6A6F-80EE-485B-8C39-1A2FB6C3CDB2}"/>
              </a:ext>
            </a:extLst>
          </p:cNvPr>
          <p:cNvSpPr/>
          <p:nvPr userDrawn="1"/>
        </p:nvSpPr>
        <p:spPr>
          <a:xfrm rot="20712638" flipH="1" flipV="1">
            <a:off x="3701091" y="9738956"/>
            <a:ext cx="3848085" cy="18859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  <a:gd name="connsiteX0" fmla="*/ 213007 w 9233018"/>
              <a:gd name="connsiteY0" fmla="*/ 0 h 1758889"/>
              <a:gd name="connsiteX1" fmla="*/ 9233018 w 9233018"/>
              <a:gd name="connsiteY1" fmla="*/ 1751652 h 1758889"/>
              <a:gd name="connsiteX2" fmla="*/ 9169601 w 9233018"/>
              <a:gd name="connsiteY2" fmla="*/ 1758889 h 1758889"/>
              <a:gd name="connsiteX3" fmla="*/ -1 w 9233018"/>
              <a:gd name="connsiteY3" fmla="*/ 1720658 h 1758889"/>
              <a:gd name="connsiteX4" fmla="*/ 213007 w 9233018"/>
              <a:gd name="connsiteY4" fmla="*/ 0 h 1758889"/>
              <a:gd name="connsiteX0" fmla="*/ 213007 w 9233018"/>
              <a:gd name="connsiteY0" fmla="*/ 0 h 1798514"/>
              <a:gd name="connsiteX1" fmla="*/ 9233018 w 9233018"/>
              <a:gd name="connsiteY1" fmla="*/ 1751652 h 1798514"/>
              <a:gd name="connsiteX2" fmla="*/ 9218312 w 9233018"/>
              <a:gd name="connsiteY2" fmla="*/ 1798514 h 1798514"/>
              <a:gd name="connsiteX3" fmla="*/ -1 w 9233018"/>
              <a:gd name="connsiteY3" fmla="*/ 1720658 h 1798514"/>
              <a:gd name="connsiteX4" fmla="*/ 213007 w 9233018"/>
              <a:gd name="connsiteY4" fmla="*/ 0 h 1798514"/>
              <a:gd name="connsiteX0" fmla="*/ 213007 w 9232004"/>
              <a:gd name="connsiteY0" fmla="*/ 0 h 1801249"/>
              <a:gd name="connsiteX1" fmla="*/ 9232005 w 9232004"/>
              <a:gd name="connsiteY1" fmla="*/ 1801249 h 1801249"/>
              <a:gd name="connsiteX2" fmla="*/ 9218312 w 9232004"/>
              <a:gd name="connsiteY2" fmla="*/ 1798514 h 1801249"/>
              <a:gd name="connsiteX3" fmla="*/ -1 w 9232004"/>
              <a:gd name="connsiteY3" fmla="*/ 1720658 h 1801249"/>
              <a:gd name="connsiteX4" fmla="*/ 213007 w 9232004"/>
              <a:gd name="connsiteY4" fmla="*/ 0 h 1801249"/>
              <a:gd name="connsiteX0" fmla="*/ 186179 w 9205176"/>
              <a:gd name="connsiteY0" fmla="*/ 0 h 1801249"/>
              <a:gd name="connsiteX1" fmla="*/ 9205177 w 9205176"/>
              <a:gd name="connsiteY1" fmla="*/ 1801249 h 1801249"/>
              <a:gd name="connsiteX2" fmla="*/ 9191484 w 9205176"/>
              <a:gd name="connsiteY2" fmla="*/ 1798514 h 1801249"/>
              <a:gd name="connsiteX3" fmla="*/ 0 w 9205176"/>
              <a:gd name="connsiteY3" fmla="*/ 1543149 h 1801249"/>
              <a:gd name="connsiteX4" fmla="*/ 186179 w 9205176"/>
              <a:gd name="connsiteY4" fmla="*/ 0 h 1801249"/>
              <a:gd name="connsiteX0" fmla="*/ 186179 w 10167822"/>
              <a:gd name="connsiteY0" fmla="*/ 0 h 1992857"/>
              <a:gd name="connsiteX1" fmla="*/ 9205177 w 10167822"/>
              <a:gd name="connsiteY1" fmla="*/ 1801249 h 1992857"/>
              <a:gd name="connsiteX2" fmla="*/ 10167823 w 10167822"/>
              <a:gd name="connsiteY2" fmla="*/ 1992858 h 1992857"/>
              <a:gd name="connsiteX3" fmla="*/ 0 w 10167822"/>
              <a:gd name="connsiteY3" fmla="*/ 1543149 h 1992857"/>
              <a:gd name="connsiteX4" fmla="*/ 186179 w 10167822"/>
              <a:gd name="connsiteY4" fmla="*/ 0 h 1992857"/>
              <a:gd name="connsiteX0" fmla="*/ 126789 w 10108432"/>
              <a:gd name="connsiteY0" fmla="*/ 0 h 1992858"/>
              <a:gd name="connsiteX1" fmla="*/ 9145787 w 10108432"/>
              <a:gd name="connsiteY1" fmla="*/ 1801249 h 1992858"/>
              <a:gd name="connsiteX2" fmla="*/ 10108433 w 10108432"/>
              <a:gd name="connsiteY2" fmla="*/ 1992858 h 1992858"/>
              <a:gd name="connsiteX3" fmla="*/ 1 w 10108432"/>
              <a:gd name="connsiteY3" fmla="*/ 1383124 h 1992858"/>
              <a:gd name="connsiteX4" fmla="*/ 126789 w 10108432"/>
              <a:gd name="connsiteY4" fmla="*/ 0 h 1992858"/>
              <a:gd name="connsiteX0" fmla="*/ 238171 w 10108432"/>
              <a:gd name="connsiteY0" fmla="*/ -1 h 1970612"/>
              <a:gd name="connsiteX1" fmla="*/ 9145787 w 10108432"/>
              <a:gd name="connsiteY1" fmla="*/ 1779003 h 1970612"/>
              <a:gd name="connsiteX2" fmla="*/ 10108433 w 10108432"/>
              <a:gd name="connsiteY2" fmla="*/ 1970612 h 1970612"/>
              <a:gd name="connsiteX3" fmla="*/ 1 w 10108432"/>
              <a:gd name="connsiteY3" fmla="*/ 1360878 h 1970612"/>
              <a:gd name="connsiteX4" fmla="*/ 238171 w 10108432"/>
              <a:gd name="connsiteY4" fmla="*/ -1 h 1970612"/>
              <a:gd name="connsiteX0" fmla="*/ 170211 w 10040472"/>
              <a:gd name="connsiteY0" fmla="*/ 0 h 1970613"/>
              <a:gd name="connsiteX1" fmla="*/ 9077827 w 10040472"/>
              <a:gd name="connsiteY1" fmla="*/ 1779004 h 1970613"/>
              <a:gd name="connsiteX2" fmla="*/ 10040473 w 10040472"/>
              <a:gd name="connsiteY2" fmla="*/ 1970613 h 1970613"/>
              <a:gd name="connsiteX3" fmla="*/ -1 w 10040472"/>
              <a:gd name="connsiteY3" fmla="*/ 1365751 h 1970613"/>
              <a:gd name="connsiteX4" fmla="*/ 170211 w 10040472"/>
              <a:gd name="connsiteY4" fmla="*/ 0 h 1970613"/>
              <a:gd name="connsiteX0" fmla="*/ 170211 w 10394709"/>
              <a:gd name="connsiteY0" fmla="*/ 0 h 2055982"/>
              <a:gd name="connsiteX1" fmla="*/ 9077827 w 10394709"/>
              <a:gd name="connsiteY1" fmla="*/ 1779004 h 2055982"/>
              <a:gd name="connsiteX2" fmla="*/ 10394709 w 10394709"/>
              <a:gd name="connsiteY2" fmla="*/ 2055982 h 2055982"/>
              <a:gd name="connsiteX3" fmla="*/ -1 w 10394709"/>
              <a:gd name="connsiteY3" fmla="*/ 1365751 h 2055982"/>
              <a:gd name="connsiteX4" fmla="*/ 170211 w 10394709"/>
              <a:gd name="connsiteY4" fmla="*/ 0 h 2055982"/>
              <a:gd name="connsiteX0" fmla="*/ 170211 w 10399331"/>
              <a:gd name="connsiteY0" fmla="*/ 0 h 2043534"/>
              <a:gd name="connsiteX1" fmla="*/ 9077827 w 10399331"/>
              <a:gd name="connsiteY1" fmla="*/ 1779004 h 2043534"/>
              <a:gd name="connsiteX2" fmla="*/ 10399332 w 10399331"/>
              <a:gd name="connsiteY2" fmla="*/ 2043533 h 2043534"/>
              <a:gd name="connsiteX3" fmla="*/ -1 w 10399331"/>
              <a:gd name="connsiteY3" fmla="*/ 1365751 h 2043534"/>
              <a:gd name="connsiteX4" fmla="*/ 170211 w 10399331"/>
              <a:gd name="connsiteY4" fmla="*/ 0 h 2043534"/>
              <a:gd name="connsiteX0" fmla="*/ 170211 w 10585749"/>
              <a:gd name="connsiteY0" fmla="*/ 0 h 2047041"/>
              <a:gd name="connsiteX1" fmla="*/ 9077827 w 10585749"/>
              <a:gd name="connsiteY1" fmla="*/ 1779004 h 2047041"/>
              <a:gd name="connsiteX2" fmla="*/ 10585750 w 10585749"/>
              <a:gd name="connsiteY2" fmla="*/ 2047040 h 2047041"/>
              <a:gd name="connsiteX3" fmla="*/ -1 w 10585749"/>
              <a:gd name="connsiteY3" fmla="*/ 1365751 h 2047041"/>
              <a:gd name="connsiteX4" fmla="*/ 170211 w 10585749"/>
              <a:gd name="connsiteY4" fmla="*/ 0 h 2047041"/>
              <a:gd name="connsiteX0" fmla="*/ 170211 w 10585751"/>
              <a:gd name="connsiteY0" fmla="*/ 0 h 2047039"/>
              <a:gd name="connsiteX1" fmla="*/ 10585752 w 10585751"/>
              <a:gd name="connsiteY1" fmla="*/ 2047040 h 2047039"/>
              <a:gd name="connsiteX2" fmla="*/ 10585750 w 10585751"/>
              <a:gd name="connsiteY2" fmla="*/ 2047040 h 2047039"/>
              <a:gd name="connsiteX3" fmla="*/ -1 w 10585751"/>
              <a:gd name="connsiteY3" fmla="*/ 1365751 h 2047039"/>
              <a:gd name="connsiteX4" fmla="*/ 170211 w 10585751"/>
              <a:gd name="connsiteY4" fmla="*/ 0 h 2047039"/>
              <a:gd name="connsiteX0" fmla="*/ 155399 w 10585751"/>
              <a:gd name="connsiteY0" fmla="*/ 0 h 2017035"/>
              <a:gd name="connsiteX1" fmla="*/ 10585752 w 10585751"/>
              <a:gd name="connsiteY1" fmla="*/ 2017034 h 2017035"/>
              <a:gd name="connsiteX2" fmla="*/ 10585750 w 10585751"/>
              <a:gd name="connsiteY2" fmla="*/ 2017034 h 2017035"/>
              <a:gd name="connsiteX3" fmla="*/ -1 w 10585751"/>
              <a:gd name="connsiteY3" fmla="*/ 1335745 h 2017035"/>
              <a:gd name="connsiteX4" fmla="*/ 155399 w 10585751"/>
              <a:gd name="connsiteY4" fmla="*/ 0 h 2017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5751" h="2017035">
                <a:moveTo>
                  <a:pt x="155399" y="0"/>
                </a:moveTo>
                <a:lnTo>
                  <a:pt x="10585752" y="2017034"/>
                </a:lnTo>
                <a:lnTo>
                  <a:pt x="10585750" y="2017034"/>
                </a:lnTo>
                <a:lnTo>
                  <a:pt x="-1" y="1335745"/>
                </a:lnTo>
                <a:lnTo>
                  <a:pt x="155399" y="0"/>
                </a:lnTo>
                <a:close/>
              </a:path>
            </a:pathLst>
          </a:custGeom>
          <a:solidFill>
            <a:srgbClr val="EC6400">
              <a:alpha val="7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1027" name="Group 6">
            <a:extLst>
              <a:ext uri="{FF2B5EF4-FFF2-40B4-BE49-F238E27FC236}">
                <a16:creationId xmlns:a16="http://schemas.microsoft.com/office/drawing/2014/main" id="{CB41ED6A-FACB-4770-96B4-E0E7CCED5A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052990" y="10085450"/>
            <a:ext cx="1279633" cy="272245"/>
            <a:chOff x="4164" y="4023"/>
            <a:chExt cx="1297" cy="146"/>
          </a:xfrm>
        </p:grpSpPr>
        <p:sp>
          <p:nvSpPr>
            <p:cNvPr id="1028" name="Freeform 7">
              <a:extLst>
                <a:ext uri="{FF2B5EF4-FFF2-40B4-BE49-F238E27FC236}">
                  <a16:creationId xmlns:a16="http://schemas.microsoft.com/office/drawing/2014/main" id="{7FF98C9C-280B-4924-9903-E82468F59F7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99" y="4043"/>
              <a:ext cx="102" cy="108"/>
            </a:xfrm>
            <a:custGeom>
              <a:avLst/>
              <a:gdLst>
                <a:gd name="T0" fmla="*/ 51 w 204"/>
                <a:gd name="T1" fmla="*/ 0 h 216"/>
                <a:gd name="T2" fmla="*/ 38 w 204"/>
                <a:gd name="T3" fmla="*/ 2 h 216"/>
                <a:gd name="T4" fmla="*/ 28 w 204"/>
                <a:gd name="T5" fmla="*/ 6 h 216"/>
                <a:gd name="T6" fmla="*/ 19 w 204"/>
                <a:gd name="T7" fmla="*/ 11 h 216"/>
                <a:gd name="T8" fmla="*/ 12 w 204"/>
                <a:gd name="T9" fmla="*/ 19 h 216"/>
                <a:gd name="T10" fmla="*/ 6 w 204"/>
                <a:gd name="T11" fmla="*/ 27 h 216"/>
                <a:gd name="T12" fmla="*/ 0 w 204"/>
                <a:gd name="T13" fmla="*/ 45 h 216"/>
                <a:gd name="T14" fmla="*/ 0 w 204"/>
                <a:gd name="T15" fmla="*/ 55 h 216"/>
                <a:gd name="T16" fmla="*/ 3 w 204"/>
                <a:gd name="T17" fmla="*/ 73 h 216"/>
                <a:gd name="T18" fmla="*/ 9 w 204"/>
                <a:gd name="T19" fmla="*/ 87 h 216"/>
                <a:gd name="T20" fmla="*/ 15 w 204"/>
                <a:gd name="T21" fmla="*/ 94 h 216"/>
                <a:gd name="T22" fmla="*/ 22 w 204"/>
                <a:gd name="T23" fmla="*/ 100 h 216"/>
                <a:gd name="T24" fmla="*/ 32 w 204"/>
                <a:gd name="T25" fmla="*/ 105 h 216"/>
                <a:gd name="T26" fmla="*/ 44 w 204"/>
                <a:gd name="T27" fmla="*/ 108 h 216"/>
                <a:gd name="T28" fmla="*/ 51 w 204"/>
                <a:gd name="T29" fmla="*/ 108 h 216"/>
                <a:gd name="T30" fmla="*/ 62 w 204"/>
                <a:gd name="T31" fmla="*/ 107 h 216"/>
                <a:gd name="T32" fmla="*/ 72 w 204"/>
                <a:gd name="T33" fmla="*/ 104 h 216"/>
                <a:gd name="T34" fmla="*/ 80 w 204"/>
                <a:gd name="T35" fmla="*/ 99 h 216"/>
                <a:gd name="T36" fmla="*/ 88 w 204"/>
                <a:gd name="T37" fmla="*/ 92 h 216"/>
                <a:gd name="T38" fmla="*/ 94 w 204"/>
                <a:gd name="T39" fmla="*/ 84 h 216"/>
                <a:gd name="T40" fmla="*/ 99 w 204"/>
                <a:gd name="T41" fmla="*/ 74 h 216"/>
                <a:gd name="T42" fmla="*/ 101 w 204"/>
                <a:gd name="T43" fmla="*/ 63 h 216"/>
                <a:gd name="T44" fmla="*/ 102 w 204"/>
                <a:gd name="T45" fmla="*/ 52 h 216"/>
                <a:gd name="T46" fmla="*/ 102 w 204"/>
                <a:gd name="T47" fmla="*/ 46 h 216"/>
                <a:gd name="T48" fmla="*/ 100 w 204"/>
                <a:gd name="T49" fmla="*/ 36 h 216"/>
                <a:gd name="T50" fmla="*/ 96 w 204"/>
                <a:gd name="T51" fmla="*/ 26 h 216"/>
                <a:gd name="T52" fmla="*/ 92 w 204"/>
                <a:gd name="T53" fmla="*/ 18 h 216"/>
                <a:gd name="T54" fmla="*/ 85 w 204"/>
                <a:gd name="T55" fmla="*/ 11 h 216"/>
                <a:gd name="T56" fmla="*/ 77 w 204"/>
                <a:gd name="T57" fmla="*/ 6 h 216"/>
                <a:gd name="T58" fmla="*/ 68 w 204"/>
                <a:gd name="T59" fmla="*/ 3 h 216"/>
                <a:gd name="T60" fmla="*/ 57 w 204"/>
                <a:gd name="T61" fmla="*/ 0 h 216"/>
                <a:gd name="T62" fmla="*/ 51 w 204"/>
                <a:gd name="T63" fmla="*/ 0 h 216"/>
                <a:gd name="T64" fmla="*/ 55 w 204"/>
                <a:gd name="T65" fmla="*/ 101 h 216"/>
                <a:gd name="T66" fmla="*/ 47 w 204"/>
                <a:gd name="T67" fmla="*/ 100 h 216"/>
                <a:gd name="T68" fmla="*/ 40 w 204"/>
                <a:gd name="T69" fmla="*/ 97 h 216"/>
                <a:gd name="T70" fmla="*/ 34 w 204"/>
                <a:gd name="T71" fmla="*/ 92 h 216"/>
                <a:gd name="T72" fmla="*/ 25 w 204"/>
                <a:gd name="T73" fmla="*/ 78 h 216"/>
                <a:gd name="T74" fmla="*/ 19 w 204"/>
                <a:gd name="T75" fmla="*/ 61 h 216"/>
                <a:gd name="T76" fmla="*/ 19 w 204"/>
                <a:gd name="T77" fmla="*/ 50 h 216"/>
                <a:gd name="T78" fmla="*/ 22 w 204"/>
                <a:gd name="T79" fmla="*/ 29 h 216"/>
                <a:gd name="T80" fmla="*/ 28 w 204"/>
                <a:gd name="T81" fmla="*/ 16 h 216"/>
                <a:gd name="T82" fmla="*/ 38 w 204"/>
                <a:gd name="T83" fmla="*/ 10 h 216"/>
                <a:gd name="T84" fmla="*/ 48 w 204"/>
                <a:gd name="T85" fmla="*/ 7 h 216"/>
                <a:gd name="T86" fmla="*/ 55 w 204"/>
                <a:gd name="T87" fmla="*/ 8 h 216"/>
                <a:gd name="T88" fmla="*/ 67 w 204"/>
                <a:gd name="T89" fmla="*/ 15 h 216"/>
                <a:gd name="T90" fmla="*/ 77 w 204"/>
                <a:gd name="T91" fmla="*/ 28 h 216"/>
                <a:gd name="T92" fmla="*/ 82 w 204"/>
                <a:gd name="T93" fmla="*/ 46 h 216"/>
                <a:gd name="T94" fmla="*/ 83 w 204"/>
                <a:gd name="T95" fmla="*/ 57 h 216"/>
                <a:gd name="T96" fmla="*/ 82 w 204"/>
                <a:gd name="T97" fmla="*/ 70 h 216"/>
                <a:gd name="T98" fmla="*/ 80 w 204"/>
                <a:gd name="T99" fmla="*/ 81 h 216"/>
                <a:gd name="T100" fmla="*/ 76 w 204"/>
                <a:gd name="T101" fmla="*/ 88 h 216"/>
                <a:gd name="T102" fmla="*/ 67 w 204"/>
                <a:gd name="T103" fmla="*/ 97 h 216"/>
                <a:gd name="T104" fmla="*/ 59 w 204"/>
                <a:gd name="T105" fmla="*/ 100 h 216"/>
                <a:gd name="T106" fmla="*/ 55 w 204"/>
                <a:gd name="T107" fmla="*/ 101 h 21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4" h="216">
                  <a:moveTo>
                    <a:pt x="102" y="0"/>
                  </a:moveTo>
                  <a:lnTo>
                    <a:pt x="102" y="0"/>
                  </a:lnTo>
                  <a:lnTo>
                    <a:pt x="88" y="2"/>
                  </a:lnTo>
                  <a:lnTo>
                    <a:pt x="76" y="3"/>
                  </a:lnTo>
                  <a:lnTo>
                    <a:pt x="66" y="6"/>
                  </a:lnTo>
                  <a:lnTo>
                    <a:pt x="55" y="11"/>
                  </a:lnTo>
                  <a:lnTo>
                    <a:pt x="46" y="16"/>
                  </a:lnTo>
                  <a:lnTo>
                    <a:pt x="37" y="22"/>
                  </a:lnTo>
                  <a:lnTo>
                    <a:pt x="29" y="29"/>
                  </a:lnTo>
                  <a:lnTo>
                    <a:pt x="23" y="37"/>
                  </a:lnTo>
                  <a:lnTo>
                    <a:pt x="17" y="45"/>
                  </a:lnTo>
                  <a:lnTo>
                    <a:pt x="12" y="54"/>
                  </a:lnTo>
                  <a:lnTo>
                    <a:pt x="5" y="72"/>
                  </a:lnTo>
                  <a:lnTo>
                    <a:pt x="0" y="90"/>
                  </a:lnTo>
                  <a:lnTo>
                    <a:pt x="0" y="109"/>
                  </a:lnTo>
                  <a:lnTo>
                    <a:pt x="0" y="127"/>
                  </a:lnTo>
                  <a:lnTo>
                    <a:pt x="5" y="145"/>
                  </a:lnTo>
                  <a:lnTo>
                    <a:pt x="12" y="164"/>
                  </a:lnTo>
                  <a:lnTo>
                    <a:pt x="17" y="173"/>
                  </a:lnTo>
                  <a:lnTo>
                    <a:pt x="23" y="181"/>
                  </a:lnTo>
                  <a:lnTo>
                    <a:pt x="29" y="188"/>
                  </a:lnTo>
                  <a:lnTo>
                    <a:pt x="37" y="194"/>
                  </a:lnTo>
                  <a:lnTo>
                    <a:pt x="44" y="200"/>
                  </a:lnTo>
                  <a:lnTo>
                    <a:pt x="53" y="207"/>
                  </a:lnTo>
                  <a:lnTo>
                    <a:pt x="64" y="210"/>
                  </a:lnTo>
                  <a:lnTo>
                    <a:pt x="75" y="213"/>
                  </a:lnTo>
                  <a:lnTo>
                    <a:pt x="87" y="216"/>
                  </a:lnTo>
                  <a:lnTo>
                    <a:pt x="101" y="216"/>
                  </a:lnTo>
                  <a:lnTo>
                    <a:pt x="111" y="216"/>
                  </a:lnTo>
                  <a:lnTo>
                    <a:pt x="123" y="214"/>
                  </a:lnTo>
                  <a:lnTo>
                    <a:pt x="133" y="211"/>
                  </a:lnTo>
                  <a:lnTo>
                    <a:pt x="143" y="207"/>
                  </a:lnTo>
                  <a:lnTo>
                    <a:pt x="152" y="202"/>
                  </a:lnTo>
                  <a:lnTo>
                    <a:pt x="160" y="197"/>
                  </a:lnTo>
                  <a:lnTo>
                    <a:pt x="169" y="190"/>
                  </a:lnTo>
                  <a:lnTo>
                    <a:pt x="175" y="184"/>
                  </a:lnTo>
                  <a:lnTo>
                    <a:pt x="181" y="176"/>
                  </a:lnTo>
                  <a:lnTo>
                    <a:pt x="188" y="167"/>
                  </a:lnTo>
                  <a:lnTo>
                    <a:pt x="192" y="158"/>
                  </a:lnTo>
                  <a:lnTo>
                    <a:pt x="197" y="147"/>
                  </a:lnTo>
                  <a:lnTo>
                    <a:pt x="200" y="138"/>
                  </a:lnTo>
                  <a:lnTo>
                    <a:pt x="201" y="126"/>
                  </a:lnTo>
                  <a:lnTo>
                    <a:pt x="203" y="115"/>
                  </a:lnTo>
                  <a:lnTo>
                    <a:pt x="204" y="103"/>
                  </a:lnTo>
                  <a:lnTo>
                    <a:pt x="203" y="92"/>
                  </a:lnTo>
                  <a:lnTo>
                    <a:pt x="201" y="81"/>
                  </a:lnTo>
                  <a:lnTo>
                    <a:pt x="200" y="71"/>
                  </a:lnTo>
                  <a:lnTo>
                    <a:pt x="197" y="61"/>
                  </a:lnTo>
                  <a:lnTo>
                    <a:pt x="192" y="52"/>
                  </a:lnTo>
                  <a:lnTo>
                    <a:pt x="188" y="43"/>
                  </a:lnTo>
                  <a:lnTo>
                    <a:pt x="183" y="35"/>
                  </a:lnTo>
                  <a:lnTo>
                    <a:pt x="177" y="28"/>
                  </a:lnTo>
                  <a:lnTo>
                    <a:pt x="169" y="22"/>
                  </a:lnTo>
                  <a:lnTo>
                    <a:pt x="162" y="17"/>
                  </a:lnTo>
                  <a:lnTo>
                    <a:pt x="154" y="11"/>
                  </a:lnTo>
                  <a:lnTo>
                    <a:pt x="145" y="8"/>
                  </a:lnTo>
                  <a:lnTo>
                    <a:pt x="136" y="5"/>
                  </a:lnTo>
                  <a:lnTo>
                    <a:pt x="125" y="2"/>
                  </a:lnTo>
                  <a:lnTo>
                    <a:pt x="114" y="0"/>
                  </a:lnTo>
                  <a:lnTo>
                    <a:pt x="102" y="0"/>
                  </a:lnTo>
                  <a:close/>
                  <a:moveTo>
                    <a:pt x="110" y="202"/>
                  </a:moveTo>
                  <a:lnTo>
                    <a:pt x="110" y="202"/>
                  </a:lnTo>
                  <a:lnTo>
                    <a:pt x="102" y="200"/>
                  </a:lnTo>
                  <a:lnTo>
                    <a:pt x="93" y="199"/>
                  </a:lnTo>
                  <a:lnTo>
                    <a:pt x="87" y="197"/>
                  </a:lnTo>
                  <a:lnTo>
                    <a:pt x="79" y="193"/>
                  </a:lnTo>
                  <a:lnTo>
                    <a:pt x="73" y="190"/>
                  </a:lnTo>
                  <a:lnTo>
                    <a:pt x="67" y="184"/>
                  </a:lnTo>
                  <a:lnTo>
                    <a:pt x="56" y="171"/>
                  </a:lnTo>
                  <a:lnTo>
                    <a:pt x="49" y="156"/>
                  </a:lnTo>
                  <a:lnTo>
                    <a:pt x="43" y="139"/>
                  </a:lnTo>
                  <a:lnTo>
                    <a:pt x="38" y="121"/>
                  </a:lnTo>
                  <a:lnTo>
                    <a:pt x="37" y="100"/>
                  </a:lnTo>
                  <a:lnTo>
                    <a:pt x="38" y="77"/>
                  </a:lnTo>
                  <a:lnTo>
                    <a:pt x="43" y="58"/>
                  </a:lnTo>
                  <a:lnTo>
                    <a:pt x="49" y="43"/>
                  </a:lnTo>
                  <a:lnTo>
                    <a:pt x="56" y="32"/>
                  </a:lnTo>
                  <a:lnTo>
                    <a:pt x="66" y="23"/>
                  </a:lnTo>
                  <a:lnTo>
                    <a:pt x="75" y="19"/>
                  </a:lnTo>
                  <a:lnTo>
                    <a:pt x="85" y="16"/>
                  </a:lnTo>
                  <a:lnTo>
                    <a:pt x="96" y="14"/>
                  </a:lnTo>
                  <a:lnTo>
                    <a:pt x="110" y="16"/>
                  </a:lnTo>
                  <a:lnTo>
                    <a:pt x="123" y="22"/>
                  </a:lnTo>
                  <a:lnTo>
                    <a:pt x="134" y="29"/>
                  </a:lnTo>
                  <a:lnTo>
                    <a:pt x="145" y="41"/>
                  </a:lnTo>
                  <a:lnTo>
                    <a:pt x="154" y="55"/>
                  </a:lnTo>
                  <a:lnTo>
                    <a:pt x="160" y="72"/>
                  </a:lnTo>
                  <a:lnTo>
                    <a:pt x="163" y="92"/>
                  </a:lnTo>
                  <a:lnTo>
                    <a:pt x="165" y="113"/>
                  </a:lnTo>
                  <a:lnTo>
                    <a:pt x="165" y="127"/>
                  </a:lnTo>
                  <a:lnTo>
                    <a:pt x="163" y="139"/>
                  </a:lnTo>
                  <a:lnTo>
                    <a:pt x="162" y="150"/>
                  </a:lnTo>
                  <a:lnTo>
                    <a:pt x="159" y="161"/>
                  </a:lnTo>
                  <a:lnTo>
                    <a:pt x="155" y="168"/>
                  </a:lnTo>
                  <a:lnTo>
                    <a:pt x="152" y="176"/>
                  </a:lnTo>
                  <a:lnTo>
                    <a:pt x="143" y="187"/>
                  </a:lnTo>
                  <a:lnTo>
                    <a:pt x="134" y="194"/>
                  </a:lnTo>
                  <a:lnTo>
                    <a:pt x="125" y="199"/>
                  </a:lnTo>
                  <a:lnTo>
                    <a:pt x="117" y="200"/>
                  </a:lnTo>
                  <a:lnTo>
                    <a:pt x="110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29" name="Freeform 8">
              <a:extLst>
                <a:ext uri="{FF2B5EF4-FFF2-40B4-BE49-F238E27FC236}">
                  <a16:creationId xmlns:a16="http://schemas.microsoft.com/office/drawing/2014/main" id="{362FAF07-0DE1-466C-8BCC-81EA683C44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33" y="4043"/>
              <a:ext cx="67" cy="108"/>
            </a:xfrm>
            <a:custGeom>
              <a:avLst/>
              <a:gdLst>
                <a:gd name="T0" fmla="*/ 34 w 131"/>
                <a:gd name="T1" fmla="*/ 108 h 216"/>
                <a:gd name="T2" fmla="*/ 52 w 131"/>
                <a:gd name="T3" fmla="*/ 103 h 216"/>
                <a:gd name="T4" fmla="*/ 59 w 131"/>
                <a:gd name="T5" fmla="*/ 97 h 216"/>
                <a:gd name="T6" fmla="*/ 65 w 131"/>
                <a:gd name="T7" fmla="*/ 88 h 216"/>
                <a:gd name="T8" fmla="*/ 67 w 131"/>
                <a:gd name="T9" fmla="*/ 79 h 216"/>
                <a:gd name="T10" fmla="*/ 63 w 131"/>
                <a:gd name="T11" fmla="*/ 65 h 216"/>
                <a:gd name="T12" fmla="*/ 52 w 131"/>
                <a:gd name="T13" fmla="*/ 53 h 216"/>
                <a:gd name="T14" fmla="*/ 35 w 131"/>
                <a:gd name="T15" fmla="*/ 41 h 216"/>
                <a:gd name="T16" fmla="*/ 18 w 131"/>
                <a:gd name="T17" fmla="*/ 26 h 216"/>
                <a:gd name="T18" fmla="*/ 17 w 131"/>
                <a:gd name="T19" fmla="*/ 18 h 216"/>
                <a:gd name="T20" fmla="*/ 22 w 131"/>
                <a:gd name="T21" fmla="*/ 11 h 216"/>
                <a:gd name="T22" fmla="*/ 31 w 131"/>
                <a:gd name="T23" fmla="*/ 7 h 216"/>
                <a:gd name="T24" fmla="*/ 43 w 131"/>
                <a:gd name="T25" fmla="*/ 7 h 216"/>
                <a:gd name="T26" fmla="*/ 54 w 131"/>
                <a:gd name="T27" fmla="*/ 13 h 216"/>
                <a:gd name="T28" fmla="*/ 57 w 131"/>
                <a:gd name="T29" fmla="*/ 19 h 216"/>
                <a:gd name="T30" fmla="*/ 58 w 131"/>
                <a:gd name="T31" fmla="*/ 25 h 216"/>
                <a:gd name="T32" fmla="*/ 61 w 131"/>
                <a:gd name="T33" fmla="*/ 25 h 216"/>
                <a:gd name="T34" fmla="*/ 61 w 131"/>
                <a:gd name="T35" fmla="*/ 21 h 216"/>
                <a:gd name="T36" fmla="*/ 61 w 131"/>
                <a:gd name="T37" fmla="*/ 4 h 216"/>
                <a:gd name="T38" fmla="*/ 59 w 131"/>
                <a:gd name="T39" fmla="*/ 3 h 216"/>
                <a:gd name="T40" fmla="*/ 37 w 131"/>
                <a:gd name="T41" fmla="*/ 0 h 216"/>
                <a:gd name="T42" fmla="*/ 23 w 131"/>
                <a:gd name="T43" fmla="*/ 3 h 216"/>
                <a:gd name="T44" fmla="*/ 7 w 131"/>
                <a:gd name="T45" fmla="*/ 12 h 216"/>
                <a:gd name="T46" fmla="*/ 2 w 131"/>
                <a:gd name="T47" fmla="*/ 26 h 216"/>
                <a:gd name="T48" fmla="*/ 3 w 131"/>
                <a:gd name="T49" fmla="*/ 35 h 216"/>
                <a:gd name="T50" fmla="*/ 10 w 131"/>
                <a:gd name="T51" fmla="*/ 47 h 216"/>
                <a:gd name="T52" fmla="*/ 26 w 131"/>
                <a:gd name="T53" fmla="*/ 59 h 216"/>
                <a:gd name="T54" fmla="*/ 42 w 131"/>
                <a:gd name="T55" fmla="*/ 71 h 216"/>
                <a:gd name="T56" fmla="*/ 48 w 131"/>
                <a:gd name="T57" fmla="*/ 78 h 216"/>
                <a:gd name="T58" fmla="*/ 50 w 131"/>
                <a:gd name="T59" fmla="*/ 86 h 216"/>
                <a:gd name="T60" fmla="*/ 48 w 131"/>
                <a:gd name="T61" fmla="*/ 94 h 216"/>
                <a:gd name="T62" fmla="*/ 38 w 131"/>
                <a:gd name="T63" fmla="*/ 100 h 216"/>
                <a:gd name="T64" fmla="*/ 29 w 131"/>
                <a:gd name="T65" fmla="*/ 102 h 216"/>
                <a:gd name="T66" fmla="*/ 15 w 131"/>
                <a:gd name="T67" fmla="*/ 99 h 216"/>
                <a:gd name="T68" fmla="*/ 7 w 131"/>
                <a:gd name="T69" fmla="*/ 91 h 216"/>
                <a:gd name="T70" fmla="*/ 5 w 131"/>
                <a:gd name="T71" fmla="*/ 84 h 216"/>
                <a:gd name="T72" fmla="*/ 4 w 131"/>
                <a:gd name="T73" fmla="*/ 79 h 216"/>
                <a:gd name="T74" fmla="*/ 3 w 131"/>
                <a:gd name="T75" fmla="*/ 78 h 216"/>
                <a:gd name="T76" fmla="*/ 1 w 131"/>
                <a:gd name="T77" fmla="*/ 82 h 216"/>
                <a:gd name="T78" fmla="*/ 0 w 131"/>
                <a:gd name="T79" fmla="*/ 100 h 216"/>
                <a:gd name="T80" fmla="*/ 1 w 131"/>
                <a:gd name="T81" fmla="*/ 104 h 216"/>
                <a:gd name="T82" fmla="*/ 3 w 131"/>
                <a:gd name="T83" fmla="*/ 105 h 216"/>
                <a:gd name="T84" fmla="*/ 20 w 131"/>
                <a:gd name="T85" fmla="*/ 108 h 2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216">
                  <a:moveTo>
                    <a:pt x="53" y="216"/>
                  </a:moveTo>
                  <a:lnTo>
                    <a:pt x="53" y="216"/>
                  </a:lnTo>
                  <a:lnTo>
                    <a:pt x="66" y="216"/>
                  </a:lnTo>
                  <a:lnTo>
                    <a:pt x="78" y="214"/>
                  </a:lnTo>
                  <a:lnTo>
                    <a:pt x="90" y="211"/>
                  </a:lnTo>
                  <a:lnTo>
                    <a:pt x="102" y="205"/>
                  </a:lnTo>
                  <a:lnTo>
                    <a:pt x="110" y="200"/>
                  </a:lnTo>
                  <a:lnTo>
                    <a:pt x="116" y="194"/>
                  </a:lnTo>
                  <a:lnTo>
                    <a:pt x="122" y="188"/>
                  </a:lnTo>
                  <a:lnTo>
                    <a:pt x="125" y="182"/>
                  </a:lnTo>
                  <a:lnTo>
                    <a:pt x="128" y="176"/>
                  </a:lnTo>
                  <a:lnTo>
                    <a:pt x="130" y="170"/>
                  </a:lnTo>
                  <a:lnTo>
                    <a:pt x="131" y="158"/>
                  </a:lnTo>
                  <a:lnTo>
                    <a:pt x="130" y="149"/>
                  </a:lnTo>
                  <a:lnTo>
                    <a:pt x="127" y="139"/>
                  </a:lnTo>
                  <a:lnTo>
                    <a:pt x="123" y="130"/>
                  </a:lnTo>
                  <a:lnTo>
                    <a:pt x="117" y="123"/>
                  </a:lnTo>
                  <a:lnTo>
                    <a:pt x="111" y="113"/>
                  </a:lnTo>
                  <a:lnTo>
                    <a:pt x="102" y="106"/>
                  </a:lnTo>
                  <a:lnTo>
                    <a:pt x="76" y="87"/>
                  </a:lnTo>
                  <a:lnTo>
                    <a:pt x="69" y="81"/>
                  </a:lnTo>
                  <a:lnTo>
                    <a:pt x="52" y="69"/>
                  </a:lnTo>
                  <a:lnTo>
                    <a:pt x="41" y="60"/>
                  </a:lnTo>
                  <a:lnTo>
                    <a:pt x="35" y="51"/>
                  </a:lnTo>
                  <a:lnTo>
                    <a:pt x="33" y="41"/>
                  </a:lnTo>
                  <a:lnTo>
                    <a:pt x="33" y="35"/>
                  </a:lnTo>
                  <a:lnTo>
                    <a:pt x="35" y="31"/>
                  </a:lnTo>
                  <a:lnTo>
                    <a:pt x="38" y="25"/>
                  </a:lnTo>
                  <a:lnTo>
                    <a:pt x="43" y="22"/>
                  </a:lnTo>
                  <a:lnTo>
                    <a:pt x="47" y="19"/>
                  </a:lnTo>
                  <a:lnTo>
                    <a:pt x="55" y="16"/>
                  </a:lnTo>
                  <a:lnTo>
                    <a:pt x="61" y="14"/>
                  </a:lnTo>
                  <a:lnTo>
                    <a:pt x="70" y="14"/>
                  </a:lnTo>
                  <a:lnTo>
                    <a:pt x="84" y="14"/>
                  </a:lnTo>
                  <a:lnTo>
                    <a:pt x="93" y="19"/>
                  </a:lnTo>
                  <a:lnTo>
                    <a:pt x="101" y="23"/>
                  </a:lnTo>
                  <a:lnTo>
                    <a:pt x="105" y="26"/>
                  </a:lnTo>
                  <a:lnTo>
                    <a:pt x="108" y="32"/>
                  </a:lnTo>
                  <a:lnTo>
                    <a:pt x="111" y="37"/>
                  </a:lnTo>
                  <a:lnTo>
                    <a:pt x="113" y="45"/>
                  </a:lnTo>
                  <a:lnTo>
                    <a:pt x="114" y="49"/>
                  </a:lnTo>
                  <a:lnTo>
                    <a:pt x="117" y="49"/>
                  </a:lnTo>
                  <a:lnTo>
                    <a:pt x="119" y="49"/>
                  </a:lnTo>
                  <a:lnTo>
                    <a:pt x="119" y="48"/>
                  </a:lnTo>
                  <a:lnTo>
                    <a:pt x="120" y="41"/>
                  </a:lnTo>
                  <a:lnTo>
                    <a:pt x="120" y="19"/>
                  </a:lnTo>
                  <a:lnTo>
                    <a:pt x="120" y="8"/>
                  </a:lnTo>
                  <a:lnTo>
                    <a:pt x="119" y="6"/>
                  </a:lnTo>
                  <a:lnTo>
                    <a:pt x="116" y="5"/>
                  </a:lnTo>
                  <a:lnTo>
                    <a:pt x="99" y="2"/>
                  </a:lnTo>
                  <a:lnTo>
                    <a:pt x="88" y="2"/>
                  </a:lnTo>
                  <a:lnTo>
                    <a:pt x="73" y="0"/>
                  </a:lnTo>
                  <a:lnTo>
                    <a:pt x="58" y="2"/>
                  </a:lnTo>
                  <a:lnTo>
                    <a:pt x="44" y="5"/>
                  </a:lnTo>
                  <a:lnTo>
                    <a:pt x="32" y="9"/>
                  </a:lnTo>
                  <a:lnTo>
                    <a:pt x="21" y="16"/>
                  </a:lnTo>
                  <a:lnTo>
                    <a:pt x="14" y="23"/>
                  </a:lnTo>
                  <a:lnTo>
                    <a:pt x="8" y="32"/>
                  </a:lnTo>
                  <a:lnTo>
                    <a:pt x="3" y="41"/>
                  </a:lnTo>
                  <a:lnTo>
                    <a:pt x="3" y="52"/>
                  </a:lnTo>
                  <a:lnTo>
                    <a:pt x="3" y="61"/>
                  </a:lnTo>
                  <a:lnTo>
                    <a:pt x="6" y="69"/>
                  </a:lnTo>
                  <a:lnTo>
                    <a:pt x="9" y="77"/>
                  </a:lnTo>
                  <a:lnTo>
                    <a:pt x="14" y="84"/>
                  </a:lnTo>
                  <a:lnTo>
                    <a:pt x="20" y="93"/>
                  </a:lnTo>
                  <a:lnTo>
                    <a:pt x="29" y="101"/>
                  </a:lnTo>
                  <a:lnTo>
                    <a:pt x="38" y="109"/>
                  </a:lnTo>
                  <a:lnTo>
                    <a:pt x="50" y="118"/>
                  </a:lnTo>
                  <a:lnTo>
                    <a:pt x="66" y="127"/>
                  </a:lnTo>
                  <a:lnTo>
                    <a:pt x="82" y="141"/>
                  </a:lnTo>
                  <a:lnTo>
                    <a:pt x="87" y="145"/>
                  </a:lnTo>
                  <a:lnTo>
                    <a:pt x="91" y="152"/>
                  </a:lnTo>
                  <a:lnTo>
                    <a:pt x="94" y="156"/>
                  </a:lnTo>
                  <a:lnTo>
                    <a:pt x="96" y="162"/>
                  </a:lnTo>
                  <a:lnTo>
                    <a:pt x="98" y="171"/>
                  </a:lnTo>
                  <a:lnTo>
                    <a:pt x="98" y="178"/>
                  </a:lnTo>
                  <a:lnTo>
                    <a:pt x="96" y="184"/>
                  </a:lnTo>
                  <a:lnTo>
                    <a:pt x="93" y="188"/>
                  </a:lnTo>
                  <a:lnTo>
                    <a:pt x="88" y="193"/>
                  </a:lnTo>
                  <a:lnTo>
                    <a:pt x="82" y="197"/>
                  </a:lnTo>
                  <a:lnTo>
                    <a:pt x="75" y="200"/>
                  </a:lnTo>
                  <a:lnTo>
                    <a:pt x="67" y="202"/>
                  </a:lnTo>
                  <a:lnTo>
                    <a:pt x="56" y="204"/>
                  </a:lnTo>
                  <a:lnTo>
                    <a:pt x="43" y="202"/>
                  </a:lnTo>
                  <a:lnTo>
                    <a:pt x="35" y="200"/>
                  </a:lnTo>
                  <a:lnTo>
                    <a:pt x="29" y="197"/>
                  </a:lnTo>
                  <a:lnTo>
                    <a:pt x="23" y="193"/>
                  </a:lnTo>
                  <a:lnTo>
                    <a:pt x="18" y="188"/>
                  </a:lnTo>
                  <a:lnTo>
                    <a:pt x="14" y="182"/>
                  </a:lnTo>
                  <a:lnTo>
                    <a:pt x="11" y="176"/>
                  </a:lnTo>
                  <a:lnTo>
                    <a:pt x="9" y="168"/>
                  </a:lnTo>
                  <a:lnTo>
                    <a:pt x="8" y="161"/>
                  </a:lnTo>
                  <a:lnTo>
                    <a:pt x="8" y="158"/>
                  </a:lnTo>
                  <a:lnTo>
                    <a:pt x="6" y="158"/>
                  </a:lnTo>
                  <a:lnTo>
                    <a:pt x="5" y="156"/>
                  </a:lnTo>
                  <a:lnTo>
                    <a:pt x="3" y="158"/>
                  </a:lnTo>
                  <a:lnTo>
                    <a:pt x="1" y="159"/>
                  </a:lnTo>
                  <a:lnTo>
                    <a:pt x="1" y="164"/>
                  </a:lnTo>
                  <a:lnTo>
                    <a:pt x="0" y="178"/>
                  </a:lnTo>
                  <a:lnTo>
                    <a:pt x="0" y="200"/>
                  </a:lnTo>
                  <a:lnTo>
                    <a:pt x="0" y="204"/>
                  </a:lnTo>
                  <a:lnTo>
                    <a:pt x="1" y="207"/>
                  </a:lnTo>
                  <a:lnTo>
                    <a:pt x="3" y="208"/>
                  </a:lnTo>
                  <a:lnTo>
                    <a:pt x="6" y="210"/>
                  </a:lnTo>
                  <a:lnTo>
                    <a:pt x="17" y="213"/>
                  </a:lnTo>
                  <a:lnTo>
                    <a:pt x="27" y="214"/>
                  </a:lnTo>
                  <a:lnTo>
                    <a:pt x="40" y="216"/>
                  </a:lnTo>
                  <a:lnTo>
                    <a:pt x="53" y="2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0" name="Freeform 9">
              <a:extLst>
                <a:ext uri="{FF2B5EF4-FFF2-40B4-BE49-F238E27FC236}">
                  <a16:creationId xmlns:a16="http://schemas.microsoft.com/office/drawing/2014/main" id="{060B6620-F22E-4299-B759-D0FFF5C890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894" y="4043"/>
              <a:ext cx="311" cy="108"/>
            </a:xfrm>
            <a:custGeom>
              <a:avLst/>
              <a:gdLst>
                <a:gd name="T0" fmla="*/ 300 w 621"/>
                <a:gd name="T1" fmla="*/ 99 h 214"/>
                <a:gd name="T2" fmla="*/ 291 w 621"/>
                <a:gd name="T3" fmla="*/ 3 h 214"/>
                <a:gd name="T4" fmla="*/ 285 w 621"/>
                <a:gd name="T5" fmla="*/ 3 h 214"/>
                <a:gd name="T6" fmla="*/ 213 w 621"/>
                <a:gd name="T7" fmla="*/ 100 h 214"/>
                <a:gd name="T8" fmla="*/ 202 w 621"/>
                <a:gd name="T9" fmla="*/ 103 h 214"/>
                <a:gd name="T10" fmla="*/ 198 w 621"/>
                <a:gd name="T11" fmla="*/ 67 h 214"/>
                <a:gd name="T12" fmla="*/ 204 w 621"/>
                <a:gd name="T13" fmla="*/ 10 h 214"/>
                <a:gd name="T14" fmla="*/ 220 w 621"/>
                <a:gd name="T15" fmla="*/ 14 h 214"/>
                <a:gd name="T16" fmla="*/ 227 w 621"/>
                <a:gd name="T17" fmla="*/ 35 h 214"/>
                <a:gd name="T18" fmla="*/ 215 w 621"/>
                <a:gd name="T19" fmla="*/ 57 h 214"/>
                <a:gd name="T20" fmla="*/ 204 w 621"/>
                <a:gd name="T21" fmla="*/ 60 h 214"/>
                <a:gd name="T22" fmla="*/ 212 w 621"/>
                <a:gd name="T23" fmla="*/ 61 h 214"/>
                <a:gd name="T24" fmla="*/ 243 w 621"/>
                <a:gd name="T25" fmla="*/ 42 h 214"/>
                <a:gd name="T26" fmla="*/ 241 w 621"/>
                <a:gd name="T27" fmla="*/ 14 h 214"/>
                <a:gd name="T28" fmla="*/ 209 w 621"/>
                <a:gd name="T29" fmla="*/ 3 h 214"/>
                <a:gd name="T30" fmla="*/ 155 w 621"/>
                <a:gd name="T31" fmla="*/ 3 h 214"/>
                <a:gd name="T32" fmla="*/ 137 w 621"/>
                <a:gd name="T33" fmla="*/ 4 h 214"/>
                <a:gd name="T34" fmla="*/ 146 w 621"/>
                <a:gd name="T35" fmla="*/ 6 h 214"/>
                <a:gd name="T36" fmla="*/ 150 w 621"/>
                <a:gd name="T37" fmla="*/ 72 h 214"/>
                <a:gd name="T38" fmla="*/ 83 w 621"/>
                <a:gd name="T39" fmla="*/ 1 h 214"/>
                <a:gd name="T40" fmla="*/ 24 w 621"/>
                <a:gd name="T41" fmla="*/ 2 h 214"/>
                <a:gd name="T42" fmla="*/ 12 w 621"/>
                <a:gd name="T43" fmla="*/ 92 h 214"/>
                <a:gd name="T44" fmla="*/ 6 w 621"/>
                <a:gd name="T45" fmla="*/ 104 h 214"/>
                <a:gd name="T46" fmla="*/ 0 w 621"/>
                <a:gd name="T47" fmla="*/ 105 h 214"/>
                <a:gd name="T48" fmla="*/ 34 w 621"/>
                <a:gd name="T49" fmla="*/ 106 h 214"/>
                <a:gd name="T50" fmla="*/ 33 w 621"/>
                <a:gd name="T51" fmla="*/ 104 h 214"/>
                <a:gd name="T52" fmla="*/ 24 w 621"/>
                <a:gd name="T53" fmla="*/ 100 h 214"/>
                <a:gd name="T54" fmla="*/ 24 w 621"/>
                <a:gd name="T55" fmla="*/ 72 h 214"/>
                <a:gd name="T56" fmla="*/ 76 w 621"/>
                <a:gd name="T57" fmla="*/ 99 h 214"/>
                <a:gd name="T58" fmla="*/ 75 w 621"/>
                <a:gd name="T59" fmla="*/ 103 h 214"/>
                <a:gd name="T60" fmla="*/ 68 w 621"/>
                <a:gd name="T61" fmla="*/ 105 h 214"/>
                <a:gd name="T62" fmla="*/ 96 w 621"/>
                <a:gd name="T63" fmla="*/ 106 h 214"/>
                <a:gd name="T64" fmla="*/ 113 w 621"/>
                <a:gd name="T65" fmla="*/ 105 h 214"/>
                <a:gd name="T66" fmla="*/ 108 w 621"/>
                <a:gd name="T67" fmla="*/ 103 h 214"/>
                <a:gd name="T68" fmla="*/ 89 w 621"/>
                <a:gd name="T69" fmla="*/ 35 h 214"/>
                <a:gd name="T70" fmla="*/ 157 w 621"/>
                <a:gd name="T71" fmla="*/ 107 h 214"/>
                <a:gd name="T72" fmla="*/ 160 w 621"/>
                <a:gd name="T73" fmla="*/ 10 h 214"/>
                <a:gd name="T74" fmla="*/ 171 w 621"/>
                <a:gd name="T75" fmla="*/ 6 h 214"/>
                <a:gd name="T76" fmla="*/ 177 w 621"/>
                <a:gd name="T77" fmla="*/ 42 h 214"/>
                <a:gd name="T78" fmla="*/ 176 w 621"/>
                <a:gd name="T79" fmla="*/ 101 h 214"/>
                <a:gd name="T80" fmla="*/ 166 w 621"/>
                <a:gd name="T81" fmla="*/ 104 h 214"/>
                <a:gd name="T82" fmla="*/ 187 w 621"/>
                <a:gd name="T83" fmla="*/ 106 h 214"/>
                <a:gd name="T84" fmla="*/ 230 w 621"/>
                <a:gd name="T85" fmla="*/ 107 h 214"/>
                <a:gd name="T86" fmla="*/ 233 w 621"/>
                <a:gd name="T87" fmla="*/ 105 h 214"/>
                <a:gd name="T88" fmla="*/ 227 w 621"/>
                <a:gd name="T89" fmla="*/ 102 h 214"/>
                <a:gd name="T90" fmla="*/ 275 w 621"/>
                <a:gd name="T91" fmla="*/ 71 h 214"/>
                <a:gd name="T92" fmla="*/ 277 w 621"/>
                <a:gd name="T93" fmla="*/ 102 h 214"/>
                <a:gd name="T94" fmla="*/ 273 w 621"/>
                <a:gd name="T95" fmla="*/ 105 h 214"/>
                <a:gd name="T96" fmla="*/ 291 w 621"/>
                <a:gd name="T97" fmla="*/ 106 h 214"/>
                <a:gd name="T98" fmla="*/ 311 w 621"/>
                <a:gd name="T99" fmla="*/ 105 h 214"/>
                <a:gd name="T100" fmla="*/ 25 w 621"/>
                <a:gd name="T101" fmla="*/ 65 h 214"/>
                <a:gd name="T102" fmla="*/ 25 w 621"/>
                <a:gd name="T103" fmla="*/ 35 h 214"/>
                <a:gd name="T104" fmla="*/ 48 w 621"/>
                <a:gd name="T105" fmla="*/ 64 h 214"/>
                <a:gd name="T106" fmla="*/ 253 w 621"/>
                <a:gd name="T107" fmla="*/ 64 h 214"/>
                <a:gd name="T108" fmla="*/ 274 w 621"/>
                <a:gd name="T109" fmla="*/ 32 h 214"/>
                <a:gd name="T110" fmla="*/ 275 w 621"/>
                <a:gd name="T111" fmla="*/ 64 h 2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21" h="214">
                  <a:moveTo>
                    <a:pt x="618" y="205"/>
                  </a:moveTo>
                  <a:lnTo>
                    <a:pt x="618" y="205"/>
                  </a:lnTo>
                  <a:lnTo>
                    <a:pt x="605" y="204"/>
                  </a:lnTo>
                  <a:lnTo>
                    <a:pt x="602" y="202"/>
                  </a:lnTo>
                  <a:lnTo>
                    <a:pt x="599" y="197"/>
                  </a:lnTo>
                  <a:lnTo>
                    <a:pt x="596" y="188"/>
                  </a:lnTo>
                  <a:lnTo>
                    <a:pt x="593" y="173"/>
                  </a:lnTo>
                  <a:lnTo>
                    <a:pt x="587" y="80"/>
                  </a:lnTo>
                  <a:lnTo>
                    <a:pt x="581" y="5"/>
                  </a:lnTo>
                  <a:lnTo>
                    <a:pt x="579" y="2"/>
                  </a:lnTo>
                  <a:lnTo>
                    <a:pt x="578" y="0"/>
                  </a:lnTo>
                  <a:lnTo>
                    <a:pt x="575" y="0"/>
                  </a:lnTo>
                  <a:lnTo>
                    <a:pt x="572" y="2"/>
                  </a:lnTo>
                  <a:lnTo>
                    <a:pt x="569" y="6"/>
                  </a:lnTo>
                  <a:lnTo>
                    <a:pt x="564" y="12"/>
                  </a:lnTo>
                  <a:lnTo>
                    <a:pt x="439" y="182"/>
                  </a:lnTo>
                  <a:lnTo>
                    <a:pt x="433" y="191"/>
                  </a:lnTo>
                  <a:lnTo>
                    <a:pt x="425" y="199"/>
                  </a:lnTo>
                  <a:lnTo>
                    <a:pt x="422" y="202"/>
                  </a:lnTo>
                  <a:lnTo>
                    <a:pt x="418" y="204"/>
                  </a:lnTo>
                  <a:lnTo>
                    <a:pt x="413" y="205"/>
                  </a:lnTo>
                  <a:lnTo>
                    <a:pt x="407" y="205"/>
                  </a:lnTo>
                  <a:lnTo>
                    <a:pt x="403" y="205"/>
                  </a:lnTo>
                  <a:lnTo>
                    <a:pt x="399" y="200"/>
                  </a:lnTo>
                  <a:lnTo>
                    <a:pt x="398" y="196"/>
                  </a:lnTo>
                  <a:lnTo>
                    <a:pt x="396" y="191"/>
                  </a:lnTo>
                  <a:lnTo>
                    <a:pt x="395" y="167"/>
                  </a:lnTo>
                  <a:lnTo>
                    <a:pt x="395" y="133"/>
                  </a:lnTo>
                  <a:lnTo>
                    <a:pt x="395" y="25"/>
                  </a:lnTo>
                  <a:lnTo>
                    <a:pt x="395" y="22"/>
                  </a:lnTo>
                  <a:lnTo>
                    <a:pt x="396" y="20"/>
                  </a:lnTo>
                  <a:lnTo>
                    <a:pt x="407" y="19"/>
                  </a:lnTo>
                  <a:lnTo>
                    <a:pt x="413" y="19"/>
                  </a:lnTo>
                  <a:lnTo>
                    <a:pt x="422" y="20"/>
                  </a:lnTo>
                  <a:lnTo>
                    <a:pt x="432" y="23"/>
                  </a:lnTo>
                  <a:lnTo>
                    <a:pt x="439" y="28"/>
                  </a:lnTo>
                  <a:lnTo>
                    <a:pt x="444" y="34"/>
                  </a:lnTo>
                  <a:lnTo>
                    <a:pt x="448" y="38"/>
                  </a:lnTo>
                  <a:lnTo>
                    <a:pt x="453" y="51"/>
                  </a:lnTo>
                  <a:lnTo>
                    <a:pt x="454" y="61"/>
                  </a:lnTo>
                  <a:lnTo>
                    <a:pt x="454" y="69"/>
                  </a:lnTo>
                  <a:lnTo>
                    <a:pt x="453" y="78"/>
                  </a:lnTo>
                  <a:lnTo>
                    <a:pt x="451" y="87"/>
                  </a:lnTo>
                  <a:lnTo>
                    <a:pt x="447" y="95"/>
                  </a:lnTo>
                  <a:lnTo>
                    <a:pt x="442" y="103"/>
                  </a:lnTo>
                  <a:lnTo>
                    <a:pt x="436" y="107"/>
                  </a:lnTo>
                  <a:lnTo>
                    <a:pt x="430" y="112"/>
                  </a:lnTo>
                  <a:lnTo>
                    <a:pt x="424" y="113"/>
                  </a:lnTo>
                  <a:lnTo>
                    <a:pt x="418" y="115"/>
                  </a:lnTo>
                  <a:lnTo>
                    <a:pt x="410" y="115"/>
                  </a:lnTo>
                  <a:lnTo>
                    <a:pt x="407" y="116"/>
                  </a:lnTo>
                  <a:lnTo>
                    <a:pt x="407" y="118"/>
                  </a:lnTo>
                  <a:lnTo>
                    <a:pt x="409" y="119"/>
                  </a:lnTo>
                  <a:lnTo>
                    <a:pt x="410" y="119"/>
                  </a:lnTo>
                  <a:lnTo>
                    <a:pt x="424" y="121"/>
                  </a:lnTo>
                  <a:lnTo>
                    <a:pt x="438" y="119"/>
                  </a:lnTo>
                  <a:lnTo>
                    <a:pt x="451" y="116"/>
                  </a:lnTo>
                  <a:lnTo>
                    <a:pt x="462" y="110"/>
                  </a:lnTo>
                  <a:lnTo>
                    <a:pt x="471" y="104"/>
                  </a:lnTo>
                  <a:lnTo>
                    <a:pt x="480" y="95"/>
                  </a:lnTo>
                  <a:lnTo>
                    <a:pt x="485" y="83"/>
                  </a:lnTo>
                  <a:lnTo>
                    <a:pt x="489" y="71"/>
                  </a:lnTo>
                  <a:lnTo>
                    <a:pt x="491" y="55"/>
                  </a:lnTo>
                  <a:lnTo>
                    <a:pt x="489" y="45"/>
                  </a:lnTo>
                  <a:lnTo>
                    <a:pt x="486" y="35"/>
                  </a:lnTo>
                  <a:lnTo>
                    <a:pt x="482" y="28"/>
                  </a:lnTo>
                  <a:lnTo>
                    <a:pt x="477" y="23"/>
                  </a:lnTo>
                  <a:lnTo>
                    <a:pt x="470" y="17"/>
                  </a:lnTo>
                  <a:lnTo>
                    <a:pt x="457" y="12"/>
                  </a:lnTo>
                  <a:lnTo>
                    <a:pt x="441" y="8"/>
                  </a:lnTo>
                  <a:lnTo>
                    <a:pt x="418" y="6"/>
                  </a:lnTo>
                  <a:lnTo>
                    <a:pt x="380" y="8"/>
                  </a:lnTo>
                  <a:lnTo>
                    <a:pt x="334" y="6"/>
                  </a:lnTo>
                  <a:lnTo>
                    <a:pt x="310" y="6"/>
                  </a:lnTo>
                  <a:lnTo>
                    <a:pt x="281" y="6"/>
                  </a:lnTo>
                  <a:lnTo>
                    <a:pt x="276" y="6"/>
                  </a:lnTo>
                  <a:lnTo>
                    <a:pt x="274" y="6"/>
                  </a:lnTo>
                  <a:lnTo>
                    <a:pt x="274" y="8"/>
                  </a:lnTo>
                  <a:lnTo>
                    <a:pt x="274" y="9"/>
                  </a:lnTo>
                  <a:lnTo>
                    <a:pt x="277" y="11"/>
                  </a:lnTo>
                  <a:lnTo>
                    <a:pt x="284" y="11"/>
                  </a:lnTo>
                  <a:lnTo>
                    <a:pt x="291" y="12"/>
                  </a:lnTo>
                  <a:lnTo>
                    <a:pt x="294" y="16"/>
                  </a:lnTo>
                  <a:lnTo>
                    <a:pt x="297" y="20"/>
                  </a:lnTo>
                  <a:lnTo>
                    <a:pt x="299" y="26"/>
                  </a:lnTo>
                  <a:lnTo>
                    <a:pt x="299" y="37"/>
                  </a:lnTo>
                  <a:lnTo>
                    <a:pt x="300" y="142"/>
                  </a:lnTo>
                  <a:lnTo>
                    <a:pt x="236" y="72"/>
                  </a:lnTo>
                  <a:lnTo>
                    <a:pt x="172" y="2"/>
                  </a:lnTo>
                  <a:lnTo>
                    <a:pt x="169" y="0"/>
                  </a:lnTo>
                  <a:lnTo>
                    <a:pt x="166" y="2"/>
                  </a:lnTo>
                  <a:lnTo>
                    <a:pt x="163" y="3"/>
                  </a:lnTo>
                  <a:lnTo>
                    <a:pt x="163" y="6"/>
                  </a:lnTo>
                  <a:lnTo>
                    <a:pt x="159" y="142"/>
                  </a:lnTo>
                  <a:lnTo>
                    <a:pt x="47" y="3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2"/>
                  </a:lnTo>
                  <a:lnTo>
                    <a:pt x="37" y="6"/>
                  </a:lnTo>
                  <a:lnTo>
                    <a:pt x="24" y="182"/>
                  </a:lnTo>
                  <a:lnTo>
                    <a:pt x="24" y="191"/>
                  </a:lnTo>
                  <a:lnTo>
                    <a:pt x="21" y="199"/>
                  </a:lnTo>
                  <a:lnTo>
                    <a:pt x="18" y="204"/>
                  </a:lnTo>
                  <a:lnTo>
                    <a:pt x="15" y="205"/>
                  </a:lnTo>
                  <a:lnTo>
                    <a:pt x="11" y="207"/>
                  </a:lnTo>
                  <a:lnTo>
                    <a:pt x="1" y="207"/>
                  </a:lnTo>
                  <a:lnTo>
                    <a:pt x="0" y="207"/>
                  </a:lnTo>
                  <a:lnTo>
                    <a:pt x="0" y="208"/>
                  </a:lnTo>
                  <a:lnTo>
                    <a:pt x="1" y="211"/>
                  </a:lnTo>
                  <a:lnTo>
                    <a:pt x="6" y="211"/>
                  </a:lnTo>
                  <a:lnTo>
                    <a:pt x="38" y="211"/>
                  </a:lnTo>
                  <a:lnTo>
                    <a:pt x="67" y="211"/>
                  </a:lnTo>
                  <a:lnTo>
                    <a:pt x="70" y="211"/>
                  </a:lnTo>
                  <a:lnTo>
                    <a:pt x="72" y="208"/>
                  </a:lnTo>
                  <a:lnTo>
                    <a:pt x="70" y="207"/>
                  </a:lnTo>
                  <a:lnTo>
                    <a:pt x="66" y="207"/>
                  </a:lnTo>
                  <a:lnTo>
                    <a:pt x="62" y="207"/>
                  </a:lnTo>
                  <a:lnTo>
                    <a:pt x="56" y="207"/>
                  </a:lnTo>
                  <a:lnTo>
                    <a:pt x="52" y="204"/>
                  </a:lnTo>
                  <a:lnTo>
                    <a:pt x="50" y="202"/>
                  </a:lnTo>
                  <a:lnTo>
                    <a:pt x="47" y="199"/>
                  </a:lnTo>
                  <a:lnTo>
                    <a:pt x="46" y="191"/>
                  </a:lnTo>
                  <a:lnTo>
                    <a:pt x="46" y="182"/>
                  </a:lnTo>
                  <a:lnTo>
                    <a:pt x="46" y="144"/>
                  </a:lnTo>
                  <a:lnTo>
                    <a:pt x="47" y="142"/>
                  </a:lnTo>
                  <a:lnTo>
                    <a:pt x="47" y="141"/>
                  </a:lnTo>
                  <a:lnTo>
                    <a:pt x="107" y="141"/>
                  </a:lnTo>
                  <a:lnTo>
                    <a:pt x="108" y="142"/>
                  </a:lnTo>
                  <a:lnTo>
                    <a:pt x="110" y="144"/>
                  </a:lnTo>
                  <a:lnTo>
                    <a:pt x="152" y="196"/>
                  </a:lnTo>
                  <a:lnTo>
                    <a:pt x="154" y="199"/>
                  </a:lnTo>
                  <a:lnTo>
                    <a:pt x="152" y="202"/>
                  </a:lnTo>
                  <a:lnTo>
                    <a:pt x="149" y="204"/>
                  </a:lnTo>
                  <a:lnTo>
                    <a:pt x="143" y="205"/>
                  </a:lnTo>
                  <a:lnTo>
                    <a:pt x="137" y="205"/>
                  </a:lnTo>
                  <a:lnTo>
                    <a:pt x="136" y="207"/>
                  </a:lnTo>
                  <a:lnTo>
                    <a:pt x="136" y="208"/>
                  </a:lnTo>
                  <a:lnTo>
                    <a:pt x="136" y="210"/>
                  </a:lnTo>
                  <a:lnTo>
                    <a:pt x="137" y="211"/>
                  </a:lnTo>
                  <a:lnTo>
                    <a:pt x="140" y="211"/>
                  </a:lnTo>
                  <a:lnTo>
                    <a:pt x="166" y="211"/>
                  </a:lnTo>
                  <a:lnTo>
                    <a:pt x="192" y="211"/>
                  </a:lnTo>
                  <a:lnTo>
                    <a:pt x="213" y="211"/>
                  </a:lnTo>
                  <a:lnTo>
                    <a:pt x="224" y="211"/>
                  </a:lnTo>
                  <a:lnTo>
                    <a:pt x="226" y="210"/>
                  </a:lnTo>
                  <a:lnTo>
                    <a:pt x="226" y="208"/>
                  </a:lnTo>
                  <a:lnTo>
                    <a:pt x="226" y="207"/>
                  </a:lnTo>
                  <a:lnTo>
                    <a:pt x="224" y="205"/>
                  </a:lnTo>
                  <a:lnTo>
                    <a:pt x="215" y="205"/>
                  </a:lnTo>
                  <a:lnTo>
                    <a:pt x="210" y="204"/>
                  </a:lnTo>
                  <a:lnTo>
                    <a:pt x="204" y="197"/>
                  </a:lnTo>
                  <a:lnTo>
                    <a:pt x="181" y="171"/>
                  </a:lnTo>
                  <a:lnTo>
                    <a:pt x="178" y="167"/>
                  </a:lnTo>
                  <a:lnTo>
                    <a:pt x="177" y="69"/>
                  </a:lnTo>
                  <a:lnTo>
                    <a:pt x="305" y="208"/>
                  </a:lnTo>
                  <a:lnTo>
                    <a:pt x="308" y="213"/>
                  </a:lnTo>
                  <a:lnTo>
                    <a:pt x="313" y="214"/>
                  </a:lnTo>
                  <a:lnTo>
                    <a:pt x="314" y="213"/>
                  </a:lnTo>
                  <a:lnTo>
                    <a:pt x="316" y="211"/>
                  </a:lnTo>
                  <a:lnTo>
                    <a:pt x="316" y="205"/>
                  </a:lnTo>
                  <a:lnTo>
                    <a:pt x="319" y="34"/>
                  </a:lnTo>
                  <a:lnTo>
                    <a:pt x="319" y="25"/>
                  </a:lnTo>
                  <a:lnTo>
                    <a:pt x="320" y="19"/>
                  </a:lnTo>
                  <a:lnTo>
                    <a:pt x="323" y="14"/>
                  </a:lnTo>
                  <a:lnTo>
                    <a:pt x="328" y="11"/>
                  </a:lnTo>
                  <a:lnTo>
                    <a:pt x="334" y="11"/>
                  </a:lnTo>
                  <a:lnTo>
                    <a:pt x="342" y="12"/>
                  </a:lnTo>
                  <a:lnTo>
                    <a:pt x="348" y="14"/>
                  </a:lnTo>
                  <a:lnTo>
                    <a:pt x="351" y="17"/>
                  </a:lnTo>
                  <a:lnTo>
                    <a:pt x="354" y="22"/>
                  </a:lnTo>
                  <a:lnTo>
                    <a:pt x="354" y="28"/>
                  </a:lnTo>
                  <a:lnTo>
                    <a:pt x="354" y="84"/>
                  </a:lnTo>
                  <a:lnTo>
                    <a:pt x="354" y="133"/>
                  </a:lnTo>
                  <a:lnTo>
                    <a:pt x="354" y="167"/>
                  </a:lnTo>
                  <a:lnTo>
                    <a:pt x="354" y="190"/>
                  </a:lnTo>
                  <a:lnTo>
                    <a:pt x="351" y="200"/>
                  </a:lnTo>
                  <a:lnTo>
                    <a:pt x="349" y="204"/>
                  </a:lnTo>
                  <a:lnTo>
                    <a:pt x="345" y="205"/>
                  </a:lnTo>
                  <a:lnTo>
                    <a:pt x="335" y="207"/>
                  </a:lnTo>
                  <a:lnTo>
                    <a:pt x="332" y="207"/>
                  </a:lnTo>
                  <a:lnTo>
                    <a:pt x="331" y="208"/>
                  </a:lnTo>
                  <a:lnTo>
                    <a:pt x="332" y="211"/>
                  </a:lnTo>
                  <a:lnTo>
                    <a:pt x="337" y="211"/>
                  </a:lnTo>
                  <a:lnTo>
                    <a:pt x="374" y="210"/>
                  </a:lnTo>
                  <a:lnTo>
                    <a:pt x="407" y="211"/>
                  </a:lnTo>
                  <a:lnTo>
                    <a:pt x="432" y="211"/>
                  </a:lnTo>
                  <a:lnTo>
                    <a:pt x="448" y="211"/>
                  </a:lnTo>
                  <a:lnTo>
                    <a:pt x="460" y="213"/>
                  </a:lnTo>
                  <a:lnTo>
                    <a:pt x="464" y="211"/>
                  </a:lnTo>
                  <a:lnTo>
                    <a:pt x="465" y="211"/>
                  </a:lnTo>
                  <a:lnTo>
                    <a:pt x="465" y="210"/>
                  </a:lnTo>
                  <a:lnTo>
                    <a:pt x="465" y="208"/>
                  </a:lnTo>
                  <a:lnTo>
                    <a:pt x="462" y="207"/>
                  </a:lnTo>
                  <a:lnTo>
                    <a:pt x="459" y="207"/>
                  </a:lnTo>
                  <a:lnTo>
                    <a:pt x="454" y="207"/>
                  </a:lnTo>
                  <a:lnTo>
                    <a:pt x="451" y="205"/>
                  </a:lnTo>
                  <a:lnTo>
                    <a:pt x="453" y="202"/>
                  </a:lnTo>
                  <a:lnTo>
                    <a:pt x="454" y="199"/>
                  </a:lnTo>
                  <a:lnTo>
                    <a:pt x="493" y="144"/>
                  </a:lnTo>
                  <a:lnTo>
                    <a:pt x="494" y="141"/>
                  </a:lnTo>
                  <a:lnTo>
                    <a:pt x="496" y="141"/>
                  </a:lnTo>
                  <a:lnTo>
                    <a:pt x="550" y="141"/>
                  </a:lnTo>
                  <a:lnTo>
                    <a:pt x="552" y="141"/>
                  </a:lnTo>
                  <a:lnTo>
                    <a:pt x="552" y="142"/>
                  </a:lnTo>
                  <a:lnTo>
                    <a:pt x="554" y="199"/>
                  </a:lnTo>
                  <a:lnTo>
                    <a:pt x="554" y="202"/>
                  </a:lnTo>
                  <a:lnTo>
                    <a:pt x="554" y="204"/>
                  </a:lnTo>
                  <a:lnTo>
                    <a:pt x="550" y="205"/>
                  </a:lnTo>
                  <a:lnTo>
                    <a:pt x="546" y="207"/>
                  </a:lnTo>
                  <a:lnTo>
                    <a:pt x="546" y="208"/>
                  </a:lnTo>
                  <a:lnTo>
                    <a:pt x="546" y="210"/>
                  </a:lnTo>
                  <a:lnTo>
                    <a:pt x="547" y="211"/>
                  </a:lnTo>
                  <a:lnTo>
                    <a:pt x="552" y="211"/>
                  </a:lnTo>
                  <a:lnTo>
                    <a:pt x="581" y="211"/>
                  </a:lnTo>
                  <a:lnTo>
                    <a:pt x="607" y="211"/>
                  </a:lnTo>
                  <a:lnTo>
                    <a:pt x="616" y="211"/>
                  </a:lnTo>
                  <a:lnTo>
                    <a:pt x="619" y="210"/>
                  </a:lnTo>
                  <a:lnTo>
                    <a:pt x="621" y="208"/>
                  </a:lnTo>
                  <a:lnTo>
                    <a:pt x="619" y="207"/>
                  </a:lnTo>
                  <a:lnTo>
                    <a:pt x="618" y="205"/>
                  </a:lnTo>
                  <a:close/>
                  <a:moveTo>
                    <a:pt x="94" y="129"/>
                  </a:moveTo>
                  <a:lnTo>
                    <a:pt x="49" y="129"/>
                  </a:lnTo>
                  <a:lnTo>
                    <a:pt x="47" y="127"/>
                  </a:lnTo>
                  <a:lnTo>
                    <a:pt x="47" y="126"/>
                  </a:lnTo>
                  <a:lnTo>
                    <a:pt x="49" y="72"/>
                  </a:lnTo>
                  <a:lnTo>
                    <a:pt x="49" y="71"/>
                  </a:lnTo>
                  <a:lnTo>
                    <a:pt x="49" y="69"/>
                  </a:lnTo>
                  <a:lnTo>
                    <a:pt x="50" y="69"/>
                  </a:lnTo>
                  <a:lnTo>
                    <a:pt x="50" y="71"/>
                  </a:lnTo>
                  <a:lnTo>
                    <a:pt x="96" y="126"/>
                  </a:lnTo>
                  <a:lnTo>
                    <a:pt x="96" y="127"/>
                  </a:lnTo>
                  <a:lnTo>
                    <a:pt x="94" y="129"/>
                  </a:lnTo>
                  <a:close/>
                  <a:moveTo>
                    <a:pt x="549" y="127"/>
                  </a:moveTo>
                  <a:lnTo>
                    <a:pt x="505" y="127"/>
                  </a:lnTo>
                  <a:lnTo>
                    <a:pt x="505" y="126"/>
                  </a:lnTo>
                  <a:lnTo>
                    <a:pt x="546" y="66"/>
                  </a:lnTo>
                  <a:lnTo>
                    <a:pt x="547" y="64"/>
                  </a:lnTo>
                  <a:lnTo>
                    <a:pt x="547" y="66"/>
                  </a:lnTo>
                  <a:lnTo>
                    <a:pt x="550" y="126"/>
                  </a:lnTo>
                  <a:lnTo>
                    <a:pt x="550" y="127"/>
                  </a:lnTo>
                  <a:lnTo>
                    <a:pt x="54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1" name="Freeform 10">
              <a:extLst>
                <a:ext uri="{FF2B5EF4-FFF2-40B4-BE49-F238E27FC236}">
                  <a16:creationId xmlns:a16="http://schemas.microsoft.com/office/drawing/2014/main" id="{7E34683F-F382-41F8-A295-0E982965CF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97" y="4043"/>
              <a:ext cx="164" cy="108"/>
            </a:xfrm>
            <a:custGeom>
              <a:avLst/>
              <a:gdLst>
                <a:gd name="T0" fmla="*/ 107 w 328"/>
                <a:gd name="T1" fmla="*/ 1 h 216"/>
                <a:gd name="T2" fmla="*/ 90 w 328"/>
                <a:gd name="T3" fmla="*/ 6 h 216"/>
                <a:gd name="T4" fmla="*/ 77 w 328"/>
                <a:gd name="T5" fmla="*/ 15 h 216"/>
                <a:gd name="T6" fmla="*/ 69 w 328"/>
                <a:gd name="T7" fmla="*/ 27 h 216"/>
                <a:gd name="T8" fmla="*/ 62 w 328"/>
                <a:gd name="T9" fmla="*/ 55 h 216"/>
                <a:gd name="T10" fmla="*/ 64 w 328"/>
                <a:gd name="T11" fmla="*/ 72 h 216"/>
                <a:gd name="T12" fmla="*/ 73 w 328"/>
                <a:gd name="T13" fmla="*/ 88 h 216"/>
                <a:gd name="T14" fmla="*/ 69 w 328"/>
                <a:gd name="T15" fmla="*/ 95 h 216"/>
                <a:gd name="T16" fmla="*/ 61 w 328"/>
                <a:gd name="T17" fmla="*/ 98 h 216"/>
                <a:gd name="T18" fmla="*/ 50 w 328"/>
                <a:gd name="T19" fmla="*/ 99 h 216"/>
                <a:gd name="T20" fmla="*/ 38 w 328"/>
                <a:gd name="T21" fmla="*/ 97 h 216"/>
                <a:gd name="T22" fmla="*/ 35 w 328"/>
                <a:gd name="T23" fmla="*/ 94 h 216"/>
                <a:gd name="T24" fmla="*/ 34 w 328"/>
                <a:gd name="T25" fmla="*/ 67 h 216"/>
                <a:gd name="T26" fmla="*/ 34 w 328"/>
                <a:gd name="T27" fmla="*/ 14 h 216"/>
                <a:gd name="T28" fmla="*/ 35 w 328"/>
                <a:gd name="T29" fmla="*/ 9 h 216"/>
                <a:gd name="T30" fmla="*/ 39 w 328"/>
                <a:gd name="T31" fmla="*/ 6 h 216"/>
                <a:gd name="T32" fmla="*/ 46 w 328"/>
                <a:gd name="T33" fmla="*/ 6 h 216"/>
                <a:gd name="T34" fmla="*/ 46 w 328"/>
                <a:gd name="T35" fmla="*/ 3 h 216"/>
                <a:gd name="T36" fmla="*/ 22 w 328"/>
                <a:gd name="T37" fmla="*/ 4 h 216"/>
                <a:gd name="T38" fmla="*/ 3 w 328"/>
                <a:gd name="T39" fmla="*/ 3 h 216"/>
                <a:gd name="T40" fmla="*/ 0 w 328"/>
                <a:gd name="T41" fmla="*/ 5 h 216"/>
                <a:gd name="T42" fmla="*/ 3 w 328"/>
                <a:gd name="T43" fmla="*/ 6 h 216"/>
                <a:gd name="T44" fmla="*/ 10 w 328"/>
                <a:gd name="T45" fmla="*/ 7 h 216"/>
                <a:gd name="T46" fmla="*/ 13 w 328"/>
                <a:gd name="T47" fmla="*/ 14 h 216"/>
                <a:gd name="T48" fmla="*/ 13 w 328"/>
                <a:gd name="T49" fmla="*/ 67 h 216"/>
                <a:gd name="T50" fmla="*/ 13 w 328"/>
                <a:gd name="T51" fmla="*/ 96 h 216"/>
                <a:gd name="T52" fmla="*/ 10 w 328"/>
                <a:gd name="T53" fmla="*/ 102 h 216"/>
                <a:gd name="T54" fmla="*/ 4 w 328"/>
                <a:gd name="T55" fmla="*/ 104 h 216"/>
                <a:gd name="T56" fmla="*/ 2 w 328"/>
                <a:gd name="T57" fmla="*/ 104 h 216"/>
                <a:gd name="T58" fmla="*/ 5 w 328"/>
                <a:gd name="T59" fmla="*/ 106 h 216"/>
                <a:gd name="T60" fmla="*/ 22 w 328"/>
                <a:gd name="T61" fmla="*/ 106 h 216"/>
                <a:gd name="T62" fmla="*/ 64 w 328"/>
                <a:gd name="T63" fmla="*/ 107 h 216"/>
                <a:gd name="T64" fmla="*/ 73 w 328"/>
                <a:gd name="T65" fmla="*/ 104 h 216"/>
                <a:gd name="T66" fmla="*/ 75 w 328"/>
                <a:gd name="T67" fmla="*/ 91 h 216"/>
                <a:gd name="T68" fmla="*/ 82 w 328"/>
                <a:gd name="T69" fmla="*/ 98 h 216"/>
                <a:gd name="T70" fmla="*/ 96 w 328"/>
                <a:gd name="T71" fmla="*/ 106 h 216"/>
                <a:gd name="T72" fmla="*/ 112 w 328"/>
                <a:gd name="T73" fmla="*/ 108 h 216"/>
                <a:gd name="T74" fmla="*/ 124 w 328"/>
                <a:gd name="T75" fmla="*/ 107 h 216"/>
                <a:gd name="T76" fmla="*/ 138 w 328"/>
                <a:gd name="T77" fmla="*/ 101 h 216"/>
                <a:gd name="T78" fmla="*/ 151 w 328"/>
                <a:gd name="T79" fmla="*/ 92 h 216"/>
                <a:gd name="T80" fmla="*/ 159 w 328"/>
                <a:gd name="T81" fmla="*/ 79 h 216"/>
                <a:gd name="T82" fmla="*/ 163 w 328"/>
                <a:gd name="T83" fmla="*/ 63 h 216"/>
                <a:gd name="T84" fmla="*/ 164 w 328"/>
                <a:gd name="T85" fmla="*/ 52 h 216"/>
                <a:gd name="T86" fmla="*/ 163 w 328"/>
                <a:gd name="T87" fmla="*/ 36 h 216"/>
                <a:gd name="T88" fmla="*/ 157 w 328"/>
                <a:gd name="T89" fmla="*/ 22 h 216"/>
                <a:gd name="T90" fmla="*/ 147 w 328"/>
                <a:gd name="T91" fmla="*/ 11 h 216"/>
                <a:gd name="T92" fmla="*/ 135 w 328"/>
                <a:gd name="T93" fmla="*/ 4 h 216"/>
                <a:gd name="T94" fmla="*/ 119 w 328"/>
                <a:gd name="T95" fmla="*/ 0 h 216"/>
                <a:gd name="T96" fmla="*/ 118 w 328"/>
                <a:gd name="T97" fmla="*/ 101 h 216"/>
                <a:gd name="T98" fmla="*/ 109 w 328"/>
                <a:gd name="T99" fmla="*/ 100 h 216"/>
                <a:gd name="T100" fmla="*/ 99 w 328"/>
                <a:gd name="T101" fmla="*/ 95 h 216"/>
                <a:gd name="T102" fmla="*/ 86 w 328"/>
                <a:gd name="T103" fmla="*/ 78 h 216"/>
                <a:gd name="T104" fmla="*/ 81 w 328"/>
                <a:gd name="T105" fmla="*/ 50 h 216"/>
                <a:gd name="T106" fmla="*/ 83 w 328"/>
                <a:gd name="T107" fmla="*/ 29 h 216"/>
                <a:gd name="T108" fmla="*/ 95 w 328"/>
                <a:gd name="T109" fmla="*/ 12 h 216"/>
                <a:gd name="T110" fmla="*/ 110 w 328"/>
                <a:gd name="T111" fmla="*/ 7 h 216"/>
                <a:gd name="T112" fmla="*/ 124 w 328"/>
                <a:gd name="T113" fmla="*/ 11 h 216"/>
                <a:gd name="T114" fmla="*/ 139 w 328"/>
                <a:gd name="T115" fmla="*/ 28 h 216"/>
                <a:gd name="T116" fmla="*/ 145 w 328"/>
                <a:gd name="T117" fmla="*/ 57 h 216"/>
                <a:gd name="T118" fmla="*/ 144 w 328"/>
                <a:gd name="T119" fmla="*/ 70 h 216"/>
                <a:gd name="T120" fmla="*/ 141 w 328"/>
                <a:gd name="T121" fmla="*/ 84 h 216"/>
                <a:gd name="T122" fmla="*/ 130 w 328"/>
                <a:gd name="T123" fmla="*/ 97 h 216"/>
                <a:gd name="T124" fmla="*/ 118 w 328"/>
                <a:gd name="T125" fmla="*/ 101 h 2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28" h="216">
                  <a:moveTo>
                    <a:pt x="227" y="0"/>
                  </a:moveTo>
                  <a:lnTo>
                    <a:pt x="227" y="0"/>
                  </a:lnTo>
                  <a:lnTo>
                    <a:pt x="214" y="2"/>
                  </a:lnTo>
                  <a:lnTo>
                    <a:pt x="201" y="3"/>
                  </a:lnTo>
                  <a:lnTo>
                    <a:pt x="189" y="6"/>
                  </a:lnTo>
                  <a:lnTo>
                    <a:pt x="180" y="11"/>
                  </a:lnTo>
                  <a:lnTo>
                    <a:pt x="169" y="16"/>
                  </a:lnTo>
                  <a:lnTo>
                    <a:pt x="162" y="22"/>
                  </a:lnTo>
                  <a:lnTo>
                    <a:pt x="154" y="29"/>
                  </a:lnTo>
                  <a:lnTo>
                    <a:pt x="148" y="37"/>
                  </a:lnTo>
                  <a:lnTo>
                    <a:pt x="142" y="45"/>
                  </a:lnTo>
                  <a:lnTo>
                    <a:pt x="137" y="54"/>
                  </a:lnTo>
                  <a:lnTo>
                    <a:pt x="130" y="72"/>
                  </a:lnTo>
                  <a:lnTo>
                    <a:pt x="125" y="90"/>
                  </a:lnTo>
                  <a:lnTo>
                    <a:pt x="124" y="109"/>
                  </a:lnTo>
                  <a:lnTo>
                    <a:pt x="125" y="126"/>
                  </a:lnTo>
                  <a:lnTo>
                    <a:pt x="128" y="144"/>
                  </a:lnTo>
                  <a:lnTo>
                    <a:pt x="136" y="161"/>
                  </a:lnTo>
                  <a:lnTo>
                    <a:pt x="145" y="176"/>
                  </a:lnTo>
                  <a:lnTo>
                    <a:pt x="142" y="184"/>
                  </a:lnTo>
                  <a:lnTo>
                    <a:pt x="137" y="190"/>
                  </a:lnTo>
                  <a:lnTo>
                    <a:pt x="134" y="191"/>
                  </a:lnTo>
                  <a:lnTo>
                    <a:pt x="131" y="194"/>
                  </a:lnTo>
                  <a:lnTo>
                    <a:pt x="122" y="196"/>
                  </a:lnTo>
                  <a:lnTo>
                    <a:pt x="111" y="197"/>
                  </a:lnTo>
                  <a:lnTo>
                    <a:pt x="99" y="197"/>
                  </a:lnTo>
                  <a:lnTo>
                    <a:pt x="87" y="197"/>
                  </a:lnTo>
                  <a:lnTo>
                    <a:pt x="79" y="196"/>
                  </a:lnTo>
                  <a:lnTo>
                    <a:pt x="76" y="194"/>
                  </a:lnTo>
                  <a:lnTo>
                    <a:pt x="73" y="191"/>
                  </a:lnTo>
                  <a:lnTo>
                    <a:pt x="70" y="188"/>
                  </a:lnTo>
                  <a:lnTo>
                    <a:pt x="69" y="185"/>
                  </a:lnTo>
                  <a:lnTo>
                    <a:pt x="67" y="173"/>
                  </a:lnTo>
                  <a:lnTo>
                    <a:pt x="67" y="133"/>
                  </a:lnTo>
                  <a:lnTo>
                    <a:pt x="67" y="86"/>
                  </a:lnTo>
                  <a:lnTo>
                    <a:pt x="67" y="28"/>
                  </a:lnTo>
                  <a:lnTo>
                    <a:pt x="69" y="22"/>
                  </a:lnTo>
                  <a:lnTo>
                    <a:pt x="70" y="17"/>
                  </a:lnTo>
                  <a:lnTo>
                    <a:pt x="73" y="14"/>
                  </a:lnTo>
                  <a:lnTo>
                    <a:pt x="78" y="12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93" y="9"/>
                  </a:lnTo>
                  <a:lnTo>
                    <a:pt x="92" y="6"/>
                  </a:lnTo>
                  <a:lnTo>
                    <a:pt x="87" y="6"/>
                  </a:lnTo>
                  <a:lnTo>
                    <a:pt x="44" y="8"/>
                  </a:lnTo>
                  <a:lnTo>
                    <a:pt x="6" y="6"/>
                  </a:lnTo>
                  <a:lnTo>
                    <a:pt x="2" y="6"/>
                  </a:lnTo>
                  <a:lnTo>
                    <a:pt x="0" y="9"/>
                  </a:lnTo>
                  <a:lnTo>
                    <a:pt x="2" y="11"/>
                  </a:lnTo>
                  <a:lnTo>
                    <a:pt x="5" y="11"/>
                  </a:lnTo>
                  <a:lnTo>
                    <a:pt x="14" y="12"/>
                  </a:lnTo>
                  <a:lnTo>
                    <a:pt x="20" y="14"/>
                  </a:lnTo>
                  <a:lnTo>
                    <a:pt x="23" y="17"/>
                  </a:lnTo>
                  <a:lnTo>
                    <a:pt x="25" y="22"/>
                  </a:lnTo>
                  <a:lnTo>
                    <a:pt x="26" y="28"/>
                  </a:lnTo>
                  <a:lnTo>
                    <a:pt x="26" y="86"/>
                  </a:lnTo>
                  <a:lnTo>
                    <a:pt x="26" y="133"/>
                  </a:lnTo>
                  <a:lnTo>
                    <a:pt x="26" y="167"/>
                  </a:lnTo>
                  <a:lnTo>
                    <a:pt x="25" y="191"/>
                  </a:lnTo>
                  <a:lnTo>
                    <a:pt x="23" y="200"/>
                  </a:lnTo>
                  <a:lnTo>
                    <a:pt x="20" y="204"/>
                  </a:lnTo>
                  <a:lnTo>
                    <a:pt x="17" y="205"/>
                  </a:lnTo>
                  <a:lnTo>
                    <a:pt x="8" y="207"/>
                  </a:lnTo>
                  <a:lnTo>
                    <a:pt x="5" y="207"/>
                  </a:lnTo>
                  <a:lnTo>
                    <a:pt x="3" y="208"/>
                  </a:lnTo>
                  <a:lnTo>
                    <a:pt x="5" y="211"/>
                  </a:lnTo>
                  <a:lnTo>
                    <a:pt x="9" y="211"/>
                  </a:lnTo>
                  <a:lnTo>
                    <a:pt x="43" y="211"/>
                  </a:lnTo>
                  <a:lnTo>
                    <a:pt x="79" y="211"/>
                  </a:lnTo>
                  <a:lnTo>
                    <a:pt x="128" y="213"/>
                  </a:lnTo>
                  <a:lnTo>
                    <a:pt x="137" y="213"/>
                  </a:lnTo>
                  <a:lnTo>
                    <a:pt x="142" y="211"/>
                  </a:lnTo>
                  <a:lnTo>
                    <a:pt x="145" y="208"/>
                  </a:lnTo>
                  <a:lnTo>
                    <a:pt x="147" y="205"/>
                  </a:lnTo>
                  <a:lnTo>
                    <a:pt x="150" y="182"/>
                  </a:lnTo>
                  <a:lnTo>
                    <a:pt x="156" y="190"/>
                  </a:lnTo>
                  <a:lnTo>
                    <a:pt x="163" y="196"/>
                  </a:lnTo>
                  <a:lnTo>
                    <a:pt x="171" y="202"/>
                  </a:lnTo>
                  <a:lnTo>
                    <a:pt x="180" y="207"/>
                  </a:lnTo>
                  <a:lnTo>
                    <a:pt x="191" y="211"/>
                  </a:lnTo>
                  <a:lnTo>
                    <a:pt x="201" y="214"/>
                  </a:lnTo>
                  <a:lnTo>
                    <a:pt x="212" y="216"/>
                  </a:lnTo>
                  <a:lnTo>
                    <a:pt x="224" y="216"/>
                  </a:lnTo>
                  <a:lnTo>
                    <a:pt x="237" y="216"/>
                  </a:lnTo>
                  <a:lnTo>
                    <a:pt x="247" y="214"/>
                  </a:lnTo>
                  <a:lnTo>
                    <a:pt x="258" y="211"/>
                  </a:lnTo>
                  <a:lnTo>
                    <a:pt x="267" y="207"/>
                  </a:lnTo>
                  <a:lnTo>
                    <a:pt x="276" y="202"/>
                  </a:lnTo>
                  <a:lnTo>
                    <a:pt x="285" y="197"/>
                  </a:lnTo>
                  <a:lnTo>
                    <a:pt x="293" y="190"/>
                  </a:lnTo>
                  <a:lnTo>
                    <a:pt x="301" y="184"/>
                  </a:lnTo>
                  <a:lnTo>
                    <a:pt x="307" y="176"/>
                  </a:lnTo>
                  <a:lnTo>
                    <a:pt x="313" y="167"/>
                  </a:lnTo>
                  <a:lnTo>
                    <a:pt x="317" y="158"/>
                  </a:lnTo>
                  <a:lnTo>
                    <a:pt x="320" y="147"/>
                  </a:lnTo>
                  <a:lnTo>
                    <a:pt x="323" y="138"/>
                  </a:lnTo>
                  <a:lnTo>
                    <a:pt x="326" y="126"/>
                  </a:lnTo>
                  <a:lnTo>
                    <a:pt x="328" y="115"/>
                  </a:lnTo>
                  <a:lnTo>
                    <a:pt x="328" y="103"/>
                  </a:lnTo>
                  <a:lnTo>
                    <a:pt x="328" y="92"/>
                  </a:lnTo>
                  <a:lnTo>
                    <a:pt x="326" y="81"/>
                  </a:lnTo>
                  <a:lnTo>
                    <a:pt x="325" y="71"/>
                  </a:lnTo>
                  <a:lnTo>
                    <a:pt x="322" y="61"/>
                  </a:lnTo>
                  <a:lnTo>
                    <a:pt x="317" y="52"/>
                  </a:lnTo>
                  <a:lnTo>
                    <a:pt x="313" y="43"/>
                  </a:lnTo>
                  <a:lnTo>
                    <a:pt x="307" y="35"/>
                  </a:lnTo>
                  <a:lnTo>
                    <a:pt x="301" y="28"/>
                  </a:lnTo>
                  <a:lnTo>
                    <a:pt x="294" y="22"/>
                  </a:lnTo>
                  <a:lnTo>
                    <a:pt x="287" y="17"/>
                  </a:lnTo>
                  <a:lnTo>
                    <a:pt x="278" y="11"/>
                  </a:lnTo>
                  <a:lnTo>
                    <a:pt x="270" y="8"/>
                  </a:lnTo>
                  <a:lnTo>
                    <a:pt x="259" y="5"/>
                  </a:lnTo>
                  <a:lnTo>
                    <a:pt x="249" y="2"/>
                  </a:lnTo>
                  <a:lnTo>
                    <a:pt x="238" y="0"/>
                  </a:lnTo>
                  <a:lnTo>
                    <a:pt x="227" y="0"/>
                  </a:lnTo>
                  <a:close/>
                  <a:moveTo>
                    <a:pt x="235" y="202"/>
                  </a:moveTo>
                  <a:lnTo>
                    <a:pt x="235" y="202"/>
                  </a:lnTo>
                  <a:lnTo>
                    <a:pt x="226" y="200"/>
                  </a:lnTo>
                  <a:lnTo>
                    <a:pt x="218" y="199"/>
                  </a:lnTo>
                  <a:lnTo>
                    <a:pt x="211" y="197"/>
                  </a:lnTo>
                  <a:lnTo>
                    <a:pt x="204" y="193"/>
                  </a:lnTo>
                  <a:lnTo>
                    <a:pt x="197" y="190"/>
                  </a:lnTo>
                  <a:lnTo>
                    <a:pt x="191" y="184"/>
                  </a:lnTo>
                  <a:lnTo>
                    <a:pt x="182" y="171"/>
                  </a:lnTo>
                  <a:lnTo>
                    <a:pt x="172" y="156"/>
                  </a:lnTo>
                  <a:lnTo>
                    <a:pt x="166" y="139"/>
                  </a:lnTo>
                  <a:lnTo>
                    <a:pt x="163" y="121"/>
                  </a:lnTo>
                  <a:lnTo>
                    <a:pt x="162" y="100"/>
                  </a:lnTo>
                  <a:lnTo>
                    <a:pt x="163" y="77"/>
                  </a:lnTo>
                  <a:lnTo>
                    <a:pt x="166" y="58"/>
                  </a:lnTo>
                  <a:lnTo>
                    <a:pt x="172" y="43"/>
                  </a:lnTo>
                  <a:lnTo>
                    <a:pt x="180" y="32"/>
                  </a:lnTo>
                  <a:lnTo>
                    <a:pt x="189" y="23"/>
                  </a:lnTo>
                  <a:lnTo>
                    <a:pt x="200" y="19"/>
                  </a:lnTo>
                  <a:lnTo>
                    <a:pt x="209" y="16"/>
                  </a:lnTo>
                  <a:lnTo>
                    <a:pt x="220" y="14"/>
                  </a:lnTo>
                  <a:lnTo>
                    <a:pt x="235" y="16"/>
                  </a:lnTo>
                  <a:lnTo>
                    <a:pt x="247" y="22"/>
                  </a:lnTo>
                  <a:lnTo>
                    <a:pt x="259" y="29"/>
                  </a:lnTo>
                  <a:lnTo>
                    <a:pt x="270" y="41"/>
                  </a:lnTo>
                  <a:lnTo>
                    <a:pt x="278" y="55"/>
                  </a:lnTo>
                  <a:lnTo>
                    <a:pt x="284" y="72"/>
                  </a:lnTo>
                  <a:lnTo>
                    <a:pt x="288" y="92"/>
                  </a:lnTo>
                  <a:lnTo>
                    <a:pt x="290" y="113"/>
                  </a:lnTo>
                  <a:lnTo>
                    <a:pt x="290" y="127"/>
                  </a:lnTo>
                  <a:lnTo>
                    <a:pt x="288" y="139"/>
                  </a:lnTo>
                  <a:lnTo>
                    <a:pt x="285" y="150"/>
                  </a:lnTo>
                  <a:lnTo>
                    <a:pt x="284" y="161"/>
                  </a:lnTo>
                  <a:lnTo>
                    <a:pt x="281" y="168"/>
                  </a:lnTo>
                  <a:lnTo>
                    <a:pt x="276" y="176"/>
                  </a:lnTo>
                  <a:lnTo>
                    <a:pt x="269" y="187"/>
                  </a:lnTo>
                  <a:lnTo>
                    <a:pt x="259" y="194"/>
                  </a:lnTo>
                  <a:lnTo>
                    <a:pt x="250" y="199"/>
                  </a:lnTo>
                  <a:lnTo>
                    <a:pt x="241" y="200"/>
                  </a:lnTo>
                  <a:lnTo>
                    <a:pt x="235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2" name="Freeform 11">
              <a:extLst>
                <a:ext uri="{FF2B5EF4-FFF2-40B4-BE49-F238E27FC236}">
                  <a16:creationId xmlns:a16="http://schemas.microsoft.com/office/drawing/2014/main" id="{B620F788-B5D4-4CCC-A565-36D3E9F080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64" y="4043"/>
              <a:ext cx="435" cy="108"/>
            </a:xfrm>
            <a:custGeom>
              <a:avLst/>
              <a:gdLst>
                <a:gd name="T0" fmla="*/ 421 w 869"/>
                <a:gd name="T1" fmla="*/ 88 h 216"/>
                <a:gd name="T2" fmla="*/ 409 w 869"/>
                <a:gd name="T3" fmla="*/ 5 h 216"/>
                <a:gd name="T4" fmla="*/ 344 w 869"/>
                <a:gd name="T5" fmla="*/ 51 h 216"/>
                <a:gd name="T6" fmla="*/ 312 w 869"/>
                <a:gd name="T7" fmla="*/ 18 h 216"/>
                <a:gd name="T8" fmla="*/ 337 w 869"/>
                <a:gd name="T9" fmla="*/ 7 h 216"/>
                <a:gd name="T10" fmla="*/ 352 w 869"/>
                <a:gd name="T11" fmla="*/ 24 h 216"/>
                <a:gd name="T12" fmla="*/ 355 w 869"/>
                <a:gd name="T13" fmla="*/ 4 h 216"/>
                <a:gd name="T14" fmla="*/ 317 w 869"/>
                <a:gd name="T15" fmla="*/ 3 h 216"/>
                <a:gd name="T16" fmla="*/ 298 w 869"/>
                <a:gd name="T17" fmla="*/ 35 h 216"/>
                <a:gd name="T18" fmla="*/ 336 w 869"/>
                <a:gd name="T19" fmla="*/ 70 h 216"/>
                <a:gd name="T20" fmla="*/ 341 w 869"/>
                <a:gd name="T21" fmla="*/ 94 h 216"/>
                <a:gd name="T22" fmla="*/ 310 w 869"/>
                <a:gd name="T23" fmla="*/ 99 h 216"/>
                <a:gd name="T24" fmla="*/ 298 w 869"/>
                <a:gd name="T25" fmla="*/ 79 h 216"/>
                <a:gd name="T26" fmla="*/ 295 w 869"/>
                <a:gd name="T27" fmla="*/ 88 h 216"/>
                <a:gd name="T28" fmla="*/ 276 w 869"/>
                <a:gd name="T29" fmla="*/ 99 h 216"/>
                <a:gd name="T30" fmla="*/ 251 w 869"/>
                <a:gd name="T31" fmla="*/ 67 h 216"/>
                <a:gd name="T32" fmla="*/ 283 w 869"/>
                <a:gd name="T33" fmla="*/ 57 h 216"/>
                <a:gd name="T34" fmla="*/ 288 w 869"/>
                <a:gd name="T35" fmla="*/ 66 h 216"/>
                <a:gd name="T36" fmla="*/ 289 w 869"/>
                <a:gd name="T37" fmla="*/ 44 h 216"/>
                <a:gd name="T38" fmla="*/ 252 w 869"/>
                <a:gd name="T39" fmla="*/ 48 h 216"/>
                <a:gd name="T40" fmla="*/ 278 w 869"/>
                <a:gd name="T41" fmla="*/ 10 h 216"/>
                <a:gd name="T42" fmla="*/ 288 w 869"/>
                <a:gd name="T43" fmla="*/ 20 h 216"/>
                <a:gd name="T44" fmla="*/ 292 w 869"/>
                <a:gd name="T45" fmla="*/ 5 h 216"/>
                <a:gd name="T46" fmla="*/ 283 w 869"/>
                <a:gd name="T47" fmla="*/ 3 h 216"/>
                <a:gd name="T48" fmla="*/ 224 w 869"/>
                <a:gd name="T49" fmla="*/ 2 h 216"/>
                <a:gd name="T50" fmla="*/ 146 w 869"/>
                <a:gd name="T51" fmla="*/ 1 h 216"/>
                <a:gd name="T52" fmla="*/ 131 w 869"/>
                <a:gd name="T53" fmla="*/ 3 h 216"/>
                <a:gd name="T54" fmla="*/ 115 w 869"/>
                <a:gd name="T55" fmla="*/ 6 h 216"/>
                <a:gd name="T56" fmla="*/ 126 w 869"/>
                <a:gd name="T57" fmla="*/ 71 h 216"/>
                <a:gd name="T58" fmla="*/ 55 w 869"/>
                <a:gd name="T59" fmla="*/ 86 h 216"/>
                <a:gd name="T60" fmla="*/ 44 w 869"/>
                <a:gd name="T61" fmla="*/ 104 h 216"/>
                <a:gd name="T62" fmla="*/ 29 w 869"/>
                <a:gd name="T63" fmla="*/ 84 h 216"/>
                <a:gd name="T64" fmla="*/ 34 w 869"/>
                <a:gd name="T65" fmla="*/ 6 h 216"/>
                <a:gd name="T66" fmla="*/ 38 w 869"/>
                <a:gd name="T67" fmla="*/ 3 h 216"/>
                <a:gd name="T68" fmla="*/ 3 w 869"/>
                <a:gd name="T69" fmla="*/ 6 h 216"/>
                <a:gd name="T70" fmla="*/ 12 w 869"/>
                <a:gd name="T71" fmla="*/ 42 h 216"/>
                <a:gd name="T72" fmla="*/ 8 w 869"/>
                <a:gd name="T73" fmla="*/ 103 h 216"/>
                <a:gd name="T74" fmla="*/ 3 w 869"/>
                <a:gd name="T75" fmla="*/ 106 h 216"/>
                <a:gd name="T76" fmla="*/ 79 w 869"/>
                <a:gd name="T77" fmla="*/ 106 h 216"/>
                <a:gd name="T78" fmla="*/ 70 w 869"/>
                <a:gd name="T79" fmla="*/ 103 h 216"/>
                <a:gd name="T80" fmla="*/ 128 w 869"/>
                <a:gd name="T81" fmla="*/ 104 h 216"/>
                <a:gd name="T82" fmla="*/ 136 w 869"/>
                <a:gd name="T83" fmla="*/ 14 h 216"/>
                <a:gd name="T84" fmla="*/ 144 w 869"/>
                <a:gd name="T85" fmla="*/ 6 h 216"/>
                <a:gd name="T86" fmla="*/ 147 w 869"/>
                <a:gd name="T87" fmla="*/ 17 h 216"/>
                <a:gd name="T88" fmla="*/ 176 w 869"/>
                <a:gd name="T89" fmla="*/ 66 h 216"/>
                <a:gd name="T90" fmla="*/ 163 w 869"/>
                <a:gd name="T91" fmla="*/ 104 h 216"/>
                <a:gd name="T92" fmla="*/ 184 w 869"/>
                <a:gd name="T93" fmla="*/ 105 h 216"/>
                <a:gd name="T94" fmla="*/ 198 w 869"/>
                <a:gd name="T95" fmla="*/ 103 h 216"/>
                <a:gd name="T96" fmla="*/ 192 w 869"/>
                <a:gd name="T97" fmla="*/ 10 h 216"/>
                <a:gd name="T98" fmla="*/ 223 w 869"/>
                <a:gd name="T99" fmla="*/ 22 h 216"/>
                <a:gd name="T100" fmla="*/ 228 w 869"/>
                <a:gd name="T101" fmla="*/ 6 h 216"/>
                <a:gd name="T102" fmla="*/ 234 w 869"/>
                <a:gd name="T103" fmla="*/ 84 h 216"/>
                <a:gd name="T104" fmla="*/ 223 w 869"/>
                <a:gd name="T105" fmla="*/ 104 h 216"/>
                <a:gd name="T106" fmla="*/ 242 w 869"/>
                <a:gd name="T107" fmla="*/ 106 h 216"/>
                <a:gd name="T108" fmla="*/ 295 w 869"/>
                <a:gd name="T109" fmla="*/ 103 h 216"/>
                <a:gd name="T110" fmla="*/ 321 w 869"/>
                <a:gd name="T111" fmla="*/ 108 h 216"/>
                <a:gd name="T112" fmla="*/ 357 w 869"/>
                <a:gd name="T113" fmla="*/ 107 h 216"/>
                <a:gd name="T114" fmla="*/ 350 w 869"/>
                <a:gd name="T115" fmla="*/ 103 h 216"/>
                <a:gd name="T116" fmla="*/ 401 w 869"/>
                <a:gd name="T117" fmla="*/ 74 h 216"/>
                <a:gd name="T118" fmla="*/ 397 w 869"/>
                <a:gd name="T119" fmla="*/ 107 h 216"/>
                <a:gd name="T120" fmla="*/ 433 w 869"/>
                <a:gd name="T121" fmla="*/ 107 h 216"/>
                <a:gd name="T122" fmla="*/ 377 w 869"/>
                <a:gd name="T123" fmla="*/ 66 h 216"/>
                <a:gd name="T124" fmla="*/ 400 w 869"/>
                <a:gd name="T125" fmla="*/ 65 h 2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869" h="216">
                  <a:moveTo>
                    <a:pt x="866" y="210"/>
                  </a:moveTo>
                  <a:lnTo>
                    <a:pt x="866" y="210"/>
                  </a:lnTo>
                  <a:lnTo>
                    <a:pt x="854" y="208"/>
                  </a:lnTo>
                  <a:lnTo>
                    <a:pt x="851" y="205"/>
                  </a:lnTo>
                  <a:lnTo>
                    <a:pt x="848" y="200"/>
                  </a:lnTo>
                  <a:lnTo>
                    <a:pt x="845" y="191"/>
                  </a:lnTo>
                  <a:lnTo>
                    <a:pt x="842" y="176"/>
                  </a:lnTo>
                  <a:lnTo>
                    <a:pt x="834" y="83"/>
                  </a:lnTo>
                  <a:lnTo>
                    <a:pt x="830" y="9"/>
                  </a:lnTo>
                  <a:lnTo>
                    <a:pt x="828" y="6"/>
                  </a:lnTo>
                  <a:lnTo>
                    <a:pt x="827" y="5"/>
                  </a:lnTo>
                  <a:lnTo>
                    <a:pt x="823" y="5"/>
                  </a:lnTo>
                  <a:lnTo>
                    <a:pt x="820" y="5"/>
                  </a:lnTo>
                  <a:lnTo>
                    <a:pt x="817" y="9"/>
                  </a:lnTo>
                  <a:lnTo>
                    <a:pt x="813" y="17"/>
                  </a:lnTo>
                  <a:lnTo>
                    <a:pt x="718" y="144"/>
                  </a:lnTo>
                  <a:lnTo>
                    <a:pt x="715" y="136"/>
                  </a:lnTo>
                  <a:lnTo>
                    <a:pt x="712" y="130"/>
                  </a:lnTo>
                  <a:lnTo>
                    <a:pt x="708" y="123"/>
                  </a:lnTo>
                  <a:lnTo>
                    <a:pt x="703" y="116"/>
                  </a:lnTo>
                  <a:lnTo>
                    <a:pt x="688" y="101"/>
                  </a:lnTo>
                  <a:lnTo>
                    <a:pt x="666" y="87"/>
                  </a:lnTo>
                  <a:lnTo>
                    <a:pt x="657" y="81"/>
                  </a:lnTo>
                  <a:lnTo>
                    <a:pt x="640" y="69"/>
                  </a:lnTo>
                  <a:lnTo>
                    <a:pt x="630" y="60"/>
                  </a:lnTo>
                  <a:lnTo>
                    <a:pt x="625" y="51"/>
                  </a:lnTo>
                  <a:lnTo>
                    <a:pt x="622" y="41"/>
                  </a:lnTo>
                  <a:lnTo>
                    <a:pt x="624" y="35"/>
                  </a:lnTo>
                  <a:lnTo>
                    <a:pt x="625" y="29"/>
                  </a:lnTo>
                  <a:lnTo>
                    <a:pt x="628" y="25"/>
                  </a:lnTo>
                  <a:lnTo>
                    <a:pt x="633" y="22"/>
                  </a:lnTo>
                  <a:lnTo>
                    <a:pt x="637" y="17"/>
                  </a:lnTo>
                  <a:lnTo>
                    <a:pt x="644" y="16"/>
                  </a:lnTo>
                  <a:lnTo>
                    <a:pt x="651" y="14"/>
                  </a:lnTo>
                  <a:lnTo>
                    <a:pt x="659" y="12"/>
                  </a:lnTo>
                  <a:lnTo>
                    <a:pt x="673" y="14"/>
                  </a:lnTo>
                  <a:lnTo>
                    <a:pt x="683" y="17"/>
                  </a:lnTo>
                  <a:lnTo>
                    <a:pt x="689" y="22"/>
                  </a:lnTo>
                  <a:lnTo>
                    <a:pt x="694" y="26"/>
                  </a:lnTo>
                  <a:lnTo>
                    <a:pt x="698" y="32"/>
                  </a:lnTo>
                  <a:lnTo>
                    <a:pt x="701" y="37"/>
                  </a:lnTo>
                  <a:lnTo>
                    <a:pt x="703" y="45"/>
                  </a:lnTo>
                  <a:lnTo>
                    <a:pt x="703" y="48"/>
                  </a:lnTo>
                  <a:lnTo>
                    <a:pt x="706" y="49"/>
                  </a:lnTo>
                  <a:lnTo>
                    <a:pt x="708" y="49"/>
                  </a:lnTo>
                  <a:lnTo>
                    <a:pt x="709" y="48"/>
                  </a:lnTo>
                  <a:lnTo>
                    <a:pt x="709" y="41"/>
                  </a:lnTo>
                  <a:lnTo>
                    <a:pt x="709" y="19"/>
                  </a:lnTo>
                  <a:lnTo>
                    <a:pt x="709" y="8"/>
                  </a:lnTo>
                  <a:lnTo>
                    <a:pt x="709" y="6"/>
                  </a:lnTo>
                  <a:lnTo>
                    <a:pt x="705" y="5"/>
                  </a:lnTo>
                  <a:lnTo>
                    <a:pt x="689" y="2"/>
                  </a:lnTo>
                  <a:lnTo>
                    <a:pt x="677" y="0"/>
                  </a:lnTo>
                  <a:lnTo>
                    <a:pt x="663" y="0"/>
                  </a:lnTo>
                  <a:lnTo>
                    <a:pt x="648" y="2"/>
                  </a:lnTo>
                  <a:lnTo>
                    <a:pt x="633" y="5"/>
                  </a:lnTo>
                  <a:lnTo>
                    <a:pt x="621" y="9"/>
                  </a:lnTo>
                  <a:lnTo>
                    <a:pt x="612" y="16"/>
                  </a:lnTo>
                  <a:lnTo>
                    <a:pt x="602" y="23"/>
                  </a:lnTo>
                  <a:lnTo>
                    <a:pt x="596" y="31"/>
                  </a:lnTo>
                  <a:lnTo>
                    <a:pt x="593" y="41"/>
                  </a:lnTo>
                  <a:lnTo>
                    <a:pt x="592" y="52"/>
                  </a:lnTo>
                  <a:lnTo>
                    <a:pt x="593" y="60"/>
                  </a:lnTo>
                  <a:lnTo>
                    <a:pt x="595" y="69"/>
                  </a:lnTo>
                  <a:lnTo>
                    <a:pt x="598" y="77"/>
                  </a:lnTo>
                  <a:lnTo>
                    <a:pt x="604" y="84"/>
                  </a:lnTo>
                  <a:lnTo>
                    <a:pt x="610" y="92"/>
                  </a:lnTo>
                  <a:lnTo>
                    <a:pt x="618" y="101"/>
                  </a:lnTo>
                  <a:lnTo>
                    <a:pt x="628" y="109"/>
                  </a:lnTo>
                  <a:lnTo>
                    <a:pt x="640" y="118"/>
                  </a:lnTo>
                  <a:lnTo>
                    <a:pt x="656" y="127"/>
                  </a:lnTo>
                  <a:lnTo>
                    <a:pt x="671" y="139"/>
                  </a:lnTo>
                  <a:lnTo>
                    <a:pt x="677" y="145"/>
                  </a:lnTo>
                  <a:lnTo>
                    <a:pt x="682" y="152"/>
                  </a:lnTo>
                  <a:lnTo>
                    <a:pt x="685" y="156"/>
                  </a:lnTo>
                  <a:lnTo>
                    <a:pt x="686" y="161"/>
                  </a:lnTo>
                  <a:lnTo>
                    <a:pt x="688" y="171"/>
                  </a:lnTo>
                  <a:lnTo>
                    <a:pt x="686" y="178"/>
                  </a:lnTo>
                  <a:lnTo>
                    <a:pt x="685" y="182"/>
                  </a:lnTo>
                  <a:lnTo>
                    <a:pt x="682" y="188"/>
                  </a:lnTo>
                  <a:lnTo>
                    <a:pt x="677" y="193"/>
                  </a:lnTo>
                  <a:lnTo>
                    <a:pt x="673" y="197"/>
                  </a:lnTo>
                  <a:lnTo>
                    <a:pt x="665" y="200"/>
                  </a:lnTo>
                  <a:lnTo>
                    <a:pt x="656" y="202"/>
                  </a:lnTo>
                  <a:lnTo>
                    <a:pt x="647" y="204"/>
                  </a:lnTo>
                  <a:lnTo>
                    <a:pt x="631" y="202"/>
                  </a:lnTo>
                  <a:lnTo>
                    <a:pt x="625" y="199"/>
                  </a:lnTo>
                  <a:lnTo>
                    <a:pt x="619" y="197"/>
                  </a:lnTo>
                  <a:lnTo>
                    <a:pt x="613" y="193"/>
                  </a:lnTo>
                  <a:lnTo>
                    <a:pt x="608" y="188"/>
                  </a:lnTo>
                  <a:lnTo>
                    <a:pt x="604" y="182"/>
                  </a:lnTo>
                  <a:lnTo>
                    <a:pt x="601" y="175"/>
                  </a:lnTo>
                  <a:lnTo>
                    <a:pt x="598" y="168"/>
                  </a:lnTo>
                  <a:lnTo>
                    <a:pt x="598" y="161"/>
                  </a:lnTo>
                  <a:lnTo>
                    <a:pt x="596" y="158"/>
                  </a:lnTo>
                  <a:lnTo>
                    <a:pt x="595" y="156"/>
                  </a:lnTo>
                  <a:lnTo>
                    <a:pt x="593" y="156"/>
                  </a:lnTo>
                  <a:lnTo>
                    <a:pt x="592" y="158"/>
                  </a:lnTo>
                  <a:lnTo>
                    <a:pt x="592" y="159"/>
                  </a:lnTo>
                  <a:lnTo>
                    <a:pt x="590" y="164"/>
                  </a:lnTo>
                  <a:lnTo>
                    <a:pt x="589" y="175"/>
                  </a:lnTo>
                  <a:lnTo>
                    <a:pt x="587" y="182"/>
                  </a:lnTo>
                  <a:lnTo>
                    <a:pt x="584" y="188"/>
                  </a:lnTo>
                  <a:lnTo>
                    <a:pt x="581" y="191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4" y="197"/>
                  </a:lnTo>
                  <a:lnTo>
                    <a:pt x="551" y="197"/>
                  </a:lnTo>
                  <a:lnTo>
                    <a:pt x="531" y="197"/>
                  </a:lnTo>
                  <a:lnTo>
                    <a:pt x="523" y="196"/>
                  </a:lnTo>
                  <a:lnTo>
                    <a:pt x="515" y="194"/>
                  </a:lnTo>
                  <a:lnTo>
                    <a:pt x="511" y="191"/>
                  </a:lnTo>
                  <a:lnTo>
                    <a:pt x="506" y="187"/>
                  </a:lnTo>
                  <a:lnTo>
                    <a:pt x="503" y="182"/>
                  </a:lnTo>
                  <a:lnTo>
                    <a:pt x="502" y="175"/>
                  </a:lnTo>
                  <a:lnTo>
                    <a:pt x="502" y="133"/>
                  </a:lnTo>
                  <a:lnTo>
                    <a:pt x="502" y="110"/>
                  </a:lnTo>
                  <a:lnTo>
                    <a:pt x="502" y="109"/>
                  </a:lnTo>
                  <a:lnTo>
                    <a:pt x="503" y="109"/>
                  </a:lnTo>
                  <a:lnTo>
                    <a:pt x="554" y="109"/>
                  </a:lnTo>
                  <a:lnTo>
                    <a:pt x="561" y="110"/>
                  </a:lnTo>
                  <a:lnTo>
                    <a:pt x="566" y="113"/>
                  </a:lnTo>
                  <a:lnTo>
                    <a:pt x="567" y="116"/>
                  </a:lnTo>
                  <a:lnTo>
                    <a:pt x="570" y="119"/>
                  </a:lnTo>
                  <a:lnTo>
                    <a:pt x="570" y="130"/>
                  </a:lnTo>
                  <a:lnTo>
                    <a:pt x="572" y="132"/>
                  </a:lnTo>
                  <a:lnTo>
                    <a:pt x="573" y="132"/>
                  </a:lnTo>
                  <a:lnTo>
                    <a:pt x="575" y="132"/>
                  </a:lnTo>
                  <a:lnTo>
                    <a:pt x="575" y="130"/>
                  </a:lnTo>
                  <a:lnTo>
                    <a:pt x="575" y="127"/>
                  </a:lnTo>
                  <a:lnTo>
                    <a:pt x="576" y="109"/>
                  </a:lnTo>
                  <a:lnTo>
                    <a:pt x="578" y="93"/>
                  </a:lnTo>
                  <a:lnTo>
                    <a:pt x="579" y="89"/>
                  </a:lnTo>
                  <a:lnTo>
                    <a:pt x="578" y="87"/>
                  </a:lnTo>
                  <a:lnTo>
                    <a:pt x="576" y="86"/>
                  </a:lnTo>
                  <a:lnTo>
                    <a:pt x="575" y="87"/>
                  </a:lnTo>
                  <a:lnTo>
                    <a:pt x="572" y="90"/>
                  </a:lnTo>
                  <a:lnTo>
                    <a:pt x="567" y="92"/>
                  </a:lnTo>
                  <a:lnTo>
                    <a:pt x="560" y="93"/>
                  </a:lnTo>
                  <a:lnTo>
                    <a:pt x="503" y="95"/>
                  </a:lnTo>
                  <a:lnTo>
                    <a:pt x="502" y="93"/>
                  </a:lnTo>
                  <a:lnTo>
                    <a:pt x="502" y="92"/>
                  </a:lnTo>
                  <a:lnTo>
                    <a:pt x="502" y="22"/>
                  </a:lnTo>
                  <a:lnTo>
                    <a:pt x="502" y="20"/>
                  </a:lnTo>
                  <a:lnTo>
                    <a:pt x="503" y="20"/>
                  </a:lnTo>
                  <a:lnTo>
                    <a:pt x="555" y="20"/>
                  </a:lnTo>
                  <a:lnTo>
                    <a:pt x="563" y="22"/>
                  </a:lnTo>
                  <a:lnTo>
                    <a:pt x="569" y="25"/>
                  </a:lnTo>
                  <a:lnTo>
                    <a:pt x="572" y="26"/>
                  </a:lnTo>
                  <a:lnTo>
                    <a:pt x="573" y="31"/>
                  </a:lnTo>
                  <a:lnTo>
                    <a:pt x="575" y="35"/>
                  </a:lnTo>
                  <a:lnTo>
                    <a:pt x="575" y="40"/>
                  </a:lnTo>
                  <a:lnTo>
                    <a:pt x="575" y="43"/>
                  </a:lnTo>
                  <a:lnTo>
                    <a:pt x="576" y="45"/>
                  </a:lnTo>
                  <a:lnTo>
                    <a:pt x="579" y="43"/>
                  </a:lnTo>
                  <a:lnTo>
                    <a:pt x="579" y="41"/>
                  </a:lnTo>
                  <a:lnTo>
                    <a:pt x="581" y="23"/>
                  </a:lnTo>
                  <a:lnTo>
                    <a:pt x="583" y="9"/>
                  </a:lnTo>
                  <a:lnTo>
                    <a:pt x="583" y="5"/>
                  </a:lnTo>
                  <a:lnTo>
                    <a:pt x="583" y="3"/>
                  </a:lnTo>
                  <a:lnTo>
                    <a:pt x="581" y="3"/>
                  </a:lnTo>
                  <a:lnTo>
                    <a:pt x="578" y="3"/>
                  </a:lnTo>
                  <a:lnTo>
                    <a:pt x="566" y="5"/>
                  </a:lnTo>
                  <a:lnTo>
                    <a:pt x="485" y="6"/>
                  </a:lnTo>
                  <a:lnTo>
                    <a:pt x="468" y="5"/>
                  </a:lnTo>
                  <a:lnTo>
                    <a:pt x="450" y="5"/>
                  </a:lnTo>
                  <a:lnTo>
                    <a:pt x="450" y="3"/>
                  </a:lnTo>
                  <a:lnTo>
                    <a:pt x="448" y="3"/>
                  </a:lnTo>
                  <a:lnTo>
                    <a:pt x="441" y="5"/>
                  </a:lnTo>
                  <a:lnTo>
                    <a:pt x="433" y="5"/>
                  </a:lnTo>
                  <a:lnTo>
                    <a:pt x="422" y="6"/>
                  </a:lnTo>
                  <a:lnTo>
                    <a:pt x="329" y="6"/>
                  </a:lnTo>
                  <a:lnTo>
                    <a:pt x="303" y="5"/>
                  </a:lnTo>
                  <a:lnTo>
                    <a:pt x="296" y="3"/>
                  </a:lnTo>
                  <a:lnTo>
                    <a:pt x="291" y="2"/>
                  </a:lnTo>
                  <a:lnTo>
                    <a:pt x="290" y="3"/>
                  </a:lnTo>
                  <a:lnTo>
                    <a:pt x="288" y="5"/>
                  </a:lnTo>
                  <a:lnTo>
                    <a:pt x="285" y="5"/>
                  </a:lnTo>
                  <a:lnTo>
                    <a:pt x="274" y="6"/>
                  </a:lnTo>
                  <a:lnTo>
                    <a:pt x="261" y="6"/>
                  </a:lnTo>
                  <a:lnTo>
                    <a:pt x="233" y="5"/>
                  </a:lnTo>
                  <a:lnTo>
                    <a:pt x="229" y="6"/>
                  </a:lnTo>
                  <a:lnTo>
                    <a:pt x="227" y="6"/>
                  </a:lnTo>
                  <a:lnTo>
                    <a:pt x="226" y="8"/>
                  </a:lnTo>
                  <a:lnTo>
                    <a:pt x="227" y="9"/>
                  </a:lnTo>
                  <a:lnTo>
                    <a:pt x="230" y="11"/>
                  </a:lnTo>
                  <a:lnTo>
                    <a:pt x="236" y="11"/>
                  </a:lnTo>
                  <a:lnTo>
                    <a:pt x="242" y="12"/>
                  </a:lnTo>
                  <a:lnTo>
                    <a:pt x="247" y="14"/>
                  </a:lnTo>
                  <a:lnTo>
                    <a:pt x="249" y="19"/>
                  </a:lnTo>
                  <a:lnTo>
                    <a:pt x="250" y="23"/>
                  </a:lnTo>
                  <a:lnTo>
                    <a:pt x="252" y="32"/>
                  </a:lnTo>
                  <a:lnTo>
                    <a:pt x="252" y="142"/>
                  </a:lnTo>
                  <a:lnTo>
                    <a:pt x="188" y="71"/>
                  </a:lnTo>
                  <a:lnTo>
                    <a:pt x="125" y="2"/>
                  </a:lnTo>
                  <a:lnTo>
                    <a:pt x="122" y="0"/>
                  </a:lnTo>
                  <a:lnTo>
                    <a:pt x="119" y="0"/>
                  </a:lnTo>
                  <a:lnTo>
                    <a:pt x="117" y="3"/>
                  </a:lnTo>
                  <a:lnTo>
                    <a:pt x="116" y="6"/>
                  </a:lnTo>
                  <a:lnTo>
                    <a:pt x="113" y="77"/>
                  </a:lnTo>
                  <a:lnTo>
                    <a:pt x="110" y="171"/>
                  </a:lnTo>
                  <a:lnTo>
                    <a:pt x="110" y="185"/>
                  </a:lnTo>
                  <a:lnTo>
                    <a:pt x="107" y="194"/>
                  </a:lnTo>
                  <a:lnTo>
                    <a:pt x="104" y="200"/>
                  </a:lnTo>
                  <a:lnTo>
                    <a:pt x="99" y="204"/>
                  </a:lnTo>
                  <a:lnTo>
                    <a:pt x="93" y="205"/>
                  </a:lnTo>
                  <a:lnTo>
                    <a:pt x="88" y="207"/>
                  </a:lnTo>
                  <a:lnTo>
                    <a:pt x="81" y="207"/>
                  </a:lnTo>
                  <a:lnTo>
                    <a:pt x="70" y="205"/>
                  </a:lnTo>
                  <a:lnTo>
                    <a:pt x="66" y="204"/>
                  </a:lnTo>
                  <a:lnTo>
                    <a:pt x="63" y="200"/>
                  </a:lnTo>
                  <a:lnTo>
                    <a:pt x="59" y="196"/>
                  </a:lnTo>
                  <a:lnTo>
                    <a:pt x="58" y="191"/>
                  </a:lnTo>
                  <a:lnTo>
                    <a:pt x="58" y="167"/>
                  </a:lnTo>
                  <a:lnTo>
                    <a:pt x="56" y="132"/>
                  </a:lnTo>
                  <a:lnTo>
                    <a:pt x="56" y="84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9" y="16"/>
                  </a:lnTo>
                  <a:lnTo>
                    <a:pt x="63" y="12"/>
                  </a:lnTo>
                  <a:lnTo>
                    <a:pt x="67" y="11"/>
                  </a:lnTo>
                  <a:lnTo>
                    <a:pt x="76" y="11"/>
                  </a:lnTo>
                  <a:lnTo>
                    <a:pt x="79" y="9"/>
                  </a:lnTo>
                  <a:lnTo>
                    <a:pt x="81" y="8"/>
                  </a:lnTo>
                  <a:lnTo>
                    <a:pt x="79" y="6"/>
                  </a:lnTo>
                  <a:lnTo>
                    <a:pt x="75" y="5"/>
                  </a:lnTo>
                  <a:lnTo>
                    <a:pt x="41" y="6"/>
                  </a:lnTo>
                  <a:lnTo>
                    <a:pt x="6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5" y="11"/>
                  </a:lnTo>
                  <a:lnTo>
                    <a:pt x="14" y="11"/>
                  </a:lnTo>
                  <a:lnTo>
                    <a:pt x="18" y="12"/>
                  </a:lnTo>
                  <a:lnTo>
                    <a:pt x="21" y="16"/>
                  </a:lnTo>
                  <a:lnTo>
                    <a:pt x="23" y="20"/>
                  </a:lnTo>
                  <a:lnTo>
                    <a:pt x="23" y="26"/>
                  </a:lnTo>
                  <a:lnTo>
                    <a:pt x="24" y="84"/>
                  </a:lnTo>
                  <a:lnTo>
                    <a:pt x="24" y="132"/>
                  </a:lnTo>
                  <a:lnTo>
                    <a:pt x="23" y="167"/>
                  </a:lnTo>
                  <a:lnTo>
                    <a:pt x="23" y="191"/>
                  </a:lnTo>
                  <a:lnTo>
                    <a:pt x="21" y="196"/>
                  </a:lnTo>
                  <a:lnTo>
                    <a:pt x="20" y="200"/>
                  </a:lnTo>
                  <a:lnTo>
                    <a:pt x="18" y="204"/>
                  </a:lnTo>
                  <a:lnTo>
                    <a:pt x="15" y="205"/>
                  </a:lnTo>
                  <a:lnTo>
                    <a:pt x="5" y="207"/>
                  </a:lnTo>
                  <a:lnTo>
                    <a:pt x="2" y="207"/>
                  </a:lnTo>
                  <a:lnTo>
                    <a:pt x="0" y="208"/>
                  </a:lnTo>
                  <a:lnTo>
                    <a:pt x="2" y="210"/>
                  </a:lnTo>
                  <a:lnTo>
                    <a:pt x="6" y="211"/>
                  </a:lnTo>
                  <a:lnTo>
                    <a:pt x="40" y="210"/>
                  </a:lnTo>
                  <a:lnTo>
                    <a:pt x="88" y="211"/>
                  </a:lnTo>
                  <a:lnTo>
                    <a:pt x="119" y="211"/>
                  </a:lnTo>
                  <a:lnTo>
                    <a:pt x="152" y="211"/>
                  </a:lnTo>
                  <a:lnTo>
                    <a:pt x="157" y="211"/>
                  </a:lnTo>
                  <a:lnTo>
                    <a:pt x="159" y="210"/>
                  </a:lnTo>
                  <a:lnTo>
                    <a:pt x="159" y="208"/>
                  </a:lnTo>
                  <a:lnTo>
                    <a:pt x="159" y="207"/>
                  </a:lnTo>
                  <a:lnTo>
                    <a:pt x="154" y="207"/>
                  </a:lnTo>
                  <a:lnTo>
                    <a:pt x="148" y="207"/>
                  </a:lnTo>
                  <a:lnTo>
                    <a:pt x="140" y="205"/>
                  </a:lnTo>
                  <a:lnTo>
                    <a:pt x="137" y="202"/>
                  </a:lnTo>
                  <a:lnTo>
                    <a:pt x="134" y="197"/>
                  </a:lnTo>
                  <a:lnTo>
                    <a:pt x="133" y="188"/>
                  </a:lnTo>
                  <a:lnTo>
                    <a:pt x="131" y="175"/>
                  </a:lnTo>
                  <a:lnTo>
                    <a:pt x="130" y="121"/>
                  </a:lnTo>
                  <a:lnTo>
                    <a:pt x="130" y="67"/>
                  </a:lnTo>
                  <a:lnTo>
                    <a:pt x="256" y="208"/>
                  </a:lnTo>
                  <a:lnTo>
                    <a:pt x="261" y="211"/>
                  </a:lnTo>
                  <a:lnTo>
                    <a:pt x="265" y="214"/>
                  </a:lnTo>
                  <a:lnTo>
                    <a:pt x="267" y="213"/>
                  </a:lnTo>
                  <a:lnTo>
                    <a:pt x="267" y="211"/>
                  </a:lnTo>
                  <a:lnTo>
                    <a:pt x="268" y="205"/>
                  </a:lnTo>
                  <a:lnTo>
                    <a:pt x="270" y="34"/>
                  </a:lnTo>
                  <a:lnTo>
                    <a:pt x="271" y="28"/>
                  </a:lnTo>
                  <a:lnTo>
                    <a:pt x="271" y="22"/>
                  </a:lnTo>
                  <a:lnTo>
                    <a:pt x="273" y="17"/>
                  </a:lnTo>
                  <a:lnTo>
                    <a:pt x="276" y="14"/>
                  </a:lnTo>
                  <a:lnTo>
                    <a:pt x="279" y="12"/>
                  </a:lnTo>
                  <a:lnTo>
                    <a:pt x="284" y="11"/>
                  </a:lnTo>
                  <a:lnTo>
                    <a:pt x="288" y="11"/>
                  </a:lnTo>
                  <a:lnTo>
                    <a:pt x="288" y="37"/>
                  </a:lnTo>
                  <a:lnTo>
                    <a:pt x="288" y="41"/>
                  </a:lnTo>
                  <a:lnTo>
                    <a:pt x="290" y="41"/>
                  </a:lnTo>
                  <a:lnTo>
                    <a:pt x="293" y="41"/>
                  </a:lnTo>
                  <a:lnTo>
                    <a:pt x="293" y="38"/>
                  </a:lnTo>
                  <a:lnTo>
                    <a:pt x="294" y="34"/>
                  </a:lnTo>
                  <a:lnTo>
                    <a:pt x="297" y="29"/>
                  </a:lnTo>
                  <a:lnTo>
                    <a:pt x="302" y="25"/>
                  </a:lnTo>
                  <a:lnTo>
                    <a:pt x="307" y="23"/>
                  </a:lnTo>
                  <a:lnTo>
                    <a:pt x="314" y="22"/>
                  </a:lnTo>
                  <a:lnTo>
                    <a:pt x="323" y="22"/>
                  </a:lnTo>
                  <a:lnTo>
                    <a:pt x="351" y="20"/>
                  </a:lnTo>
                  <a:lnTo>
                    <a:pt x="351" y="132"/>
                  </a:lnTo>
                  <a:lnTo>
                    <a:pt x="351" y="167"/>
                  </a:lnTo>
                  <a:lnTo>
                    <a:pt x="349" y="190"/>
                  </a:lnTo>
                  <a:lnTo>
                    <a:pt x="349" y="196"/>
                  </a:lnTo>
                  <a:lnTo>
                    <a:pt x="346" y="200"/>
                  </a:lnTo>
                  <a:lnTo>
                    <a:pt x="345" y="204"/>
                  </a:lnTo>
                  <a:lnTo>
                    <a:pt x="340" y="205"/>
                  </a:lnTo>
                  <a:lnTo>
                    <a:pt x="325" y="207"/>
                  </a:lnTo>
                  <a:lnTo>
                    <a:pt x="322" y="207"/>
                  </a:lnTo>
                  <a:lnTo>
                    <a:pt x="320" y="208"/>
                  </a:lnTo>
                  <a:lnTo>
                    <a:pt x="322" y="211"/>
                  </a:lnTo>
                  <a:lnTo>
                    <a:pt x="326" y="211"/>
                  </a:lnTo>
                  <a:lnTo>
                    <a:pt x="368" y="210"/>
                  </a:lnTo>
                  <a:lnTo>
                    <a:pt x="410" y="211"/>
                  </a:lnTo>
                  <a:lnTo>
                    <a:pt x="413" y="211"/>
                  </a:lnTo>
                  <a:lnTo>
                    <a:pt x="415" y="208"/>
                  </a:lnTo>
                  <a:lnTo>
                    <a:pt x="415" y="207"/>
                  </a:lnTo>
                  <a:lnTo>
                    <a:pt x="410" y="207"/>
                  </a:lnTo>
                  <a:lnTo>
                    <a:pt x="396" y="205"/>
                  </a:lnTo>
                  <a:lnTo>
                    <a:pt x="392" y="204"/>
                  </a:lnTo>
                  <a:lnTo>
                    <a:pt x="389" y="200"/>
                  </a:lnTo>
                  <a:lnTo>
                    <a:pt x="387" y="196"/>
                  </a:lnTo>
                  <a:lnTo>
                    <a:pt x="386" y="190"/>
                  </a:lnTo>
                  <a:lnTo>
                    <a:pt x="386" y="167"/>
                  </a:lnTo>
                  <a:lnTo>
                    <a:pt x="384" y="132"/>
                  </a:lnTo>
                  <a:lnTo>
                    <a:pt x="384" y="20"/>
                  </a:lnTo>
                  <a:lnTo>
                    <a:pt x="412" y="22"/>
                  </a:lnTo>
                  <a:lnTo>
                    <a:pt x="427" y="23"/>
                  </a:lnTo>
                  <a:lnTo>
                    <a:pt x="438" y="26"/>
                  </a:lnTo>
                  <a:lnTo>
                    <a:pt x="442" y="31"/>
                  </a:lnTo>
                  <a:lnTo>
                    <a:pt x="445" y="37"/>
                  </a:lnTo>
                  <a:lnTo>
                    <a:pt x="445" y="40"/>
                  </a:lnTo>
                  <a:lnTo>
                    <a:pt x="445" y="43"/>
                  </a:lnTo>
                  <a:lnTo>
                    <a:pt x="448" y="45"/>
                  </a:lnTo>
                  <a:lnTo>
                    <a:pt x="450" y="43"/>
                  </a:lnTo>
                  <a:lnTo>
                    <a:pt x="450" y="40"/>
                  </a:lnTo>
                  <a:lnTo>
                    <a:pt x="450" y="9"/>
                  </a:lnTo>
                  <a:lnTo>
                    <a:pt x="456" y="11"/>
                  </a:lnTo>
                  <a:lnTo>
                    <a:pt x="461" y="12"/>
                  </a:lnTo>
                  <a:lnTo>
                    <a:pt x="464" y="16"/>
                  </a:lnTo>
                  <a:lnTo>
                    <a:pt x="467" y="20"/>
                  </a:lnTo>
                  <a:lnTo>
                    <a:pt x="467" y="26"/>
                  </a:lnTo>
                  <a:lnTo>
                    <a:pt x="468" y="84"/>
                  </a:lnTo>
                  <a:lnTo>
                    <a:pt x="468" y="133"/>
                  </a:lnTo>
                  <a:lnTo>
                    <a:pt x="467" y="167"/>
                  </a:lnTo>
                  <a:lnTo>
                    <a:pt x="467" y="191"/>
                  </a:lnTo>
                  <a:lnTo>
                    <a:pt x="464" y="200"/>
                  </a:lnTo>
                  <a:lnTo>
                    <a:pt x="462" y="204"/>
                  </a:lnTo>
                  <a:lnTo>
                    <a:pt x="459" y="207"/>
                  </a:lnTo>
                  <a:lnTo>
                    <a:pt x="448" y="207"/>
                  </a:lnTo>
                  <a:lnTo>
                    <a:pt x="445" y="208"/>
                  </a:lnTo>
                  <a:lnTo>
                    <a:pt x="444" y="210"/>
                  </a:lnTo>
                  <a:lnTo>
                    <a:pt x="445" y="211"/>
                  </a:lnTo>
                  <a:lnTo>
                    <a:pt x="450" y="213"/>
                  </a:lnTo>
                  <a:lnTo>
                    <a:pt x="468" y="211"/>
                  </a:lnTo>
                  <a:lnTo>
                    <a:pt x="483" y="211"/>
                  </a:lnTo>
                  <a:lnTo>
                    <a:pt x="512" y="213"/>
                  </a:lnTo>
                  <a:lnTo>
                    <a:pt x="575" y="213"/>
                  </a:lnTo>
                  <a:lnTo>
                    <a:pt x="583" y="213"/>
                  </a:lnTo>
                  <a:lnTo>
                    <a:pt x="586" y="211"/>
                  </a:lnTo>
                  <a:lnTo>
                    <a:pt x="589" y="210"/>
                  </a:lnTo>
                  <a:lnTo>
                    <a:pt x="590" y="205"/>
                  </a:lnTo>
                  <a:lnTo>
                    <a:pt x="592" y="207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4"/>
                  </a:lnTo>
                  <a:lnTo>
                    <a:pt x="630" y="216"/>
                  </a:lnTo>
                  <a:lnTo>
                    <a:pt x="642" y="216"/>
                  </a:lnTo>
                  <a:lnTo>
                    <a:pt x="660" y="216"/>
                  </a:lnTo>
                  <a:lnTo>
                    <a:pt x="680" y="214"/>
                  </a:lnTo>
                  <a:lnTo>
                    <a:pt x="709" y="214"/>
                  </a:lnTo>
                  <a:lnTo>
                    <a:pt x="712" y="214"/>
                  </a:lnTo>
                  <a:lnTo>
                    <a:pt x="714" y="214"/>
                  </a:lnTo>
                  <a:lnTo>
                    <a:pt x="714" y="213"/>
                  </a:lnTo>
                  <a:lnTo>
                    <a:pt x="714" y="211"/>
                  </a:lnTo>
                  <a:lnTo>
                    <a:pt x="711" y="211"/>
                  </a:lnTo>
                  <a:lnTo>
                    <a:pt x="706" y="211"/>
                  </a:lnTo>
                  <a:lnTo>
                    <a:pt x="701" y="210"/>
                  </a:lnTo>
                  <a:lnTo>
                    <a:pt x="700" y="208"/>
                  </a:lnTo>
                  <a:lnTo>
                    <a:pt x="700" y="205"/>
                  </a:lnTo>
                  <a:lnTo>
                    <a:pt x="703" y="202"/>
                  </a:lnTo>
                  <a:lnTo>
                    <a:pt x="741" y="147"/>
                  </a:lnTo>
                  <a:lnTo>
                    <a:pt x="743" y="145"/>
                  </a:lnTo>
                  <a:lnTo>
                    <a:pt x="744" y="145"/>
                  </a:lnTo>
                  <a:lnTo>
                    <a:pt x="799" y="144"/>
                  </a:lnTo>
                  <a:lnTo>
                    <a:pt x="801" y="145"/>
                  </a:lnTo>
                  <a:lnTo>
                    <a:pt x="801" y="147"/>
                  </a:lnTo>
                  <a:lnTo>
                    <a:pt x="802" y="204"/>
                  </a:lnTo>
                  <a:lnTo>
                    <a:pt x="802" y="205"/>
                  </a:lnTo>
                  <a:lnTo>
                    <a:pt x="801" y="207"/>
                  </a:lnTo>
                  <a:lnTo>
                    <a:pt x="798" y="210"/>
                  </a:lnTo>
                  <a:lnTo>
                    <a:pt x="795" y="210"/>
                  </a:lnTo>
                  <a:lnTo>
                    <a:pt x="793" y="213"/>
                  </a:lnTo>
                  <a:lnTo>
                    <a:pt x="795" y="214"/>
                  </a:lnTo>
                  <a:lnTo>
                    <a:pt x="796" y="214"/>
                  </a:lnTo>
                  <a:lnTo>
                    <a:pt x="801" y="214"/>
                  </a:lnTo>
                  <a:lnTo>
                    <a:pt x="830" y="214"/>
                  </a:lnTo>
                  <a:lnTo>
                    <a:pt x="854" y="216"/>
                  </a:lnTo>
                  <a:lnTo>
                    <a:pt x="865" y="214"/>
                  </a:lnTo>
                  <a:lnTo>
                    <a:pt x="868" y="213"/>
                  </a:lnTo>
                  <a:lnTo>
                    <a:pt x="869" y="211"/>
                  </a:lnTo>
                  <a:lnTo>
                    <a:pt x="868" y="210"/>
                  </a:lnTo>
                  <a:lnTo>
                    <a:pt x="866" y="210"/>
                  </a:lnTo>
                  <a:close/>
                  <a:moveTo>
                    <a:pt x="798" y="132"/>
                  </a:moveTo>
                  <a:lnTo>
                    <a:pt x="753" y="132"/>
                  </a:lnTo>
                  <a:lnTo>
                    <a:pt x="753" y="130"/>
                  </a:lnTo>
                  <a:lnTo>
                    <a:pt x="753" y="129"/>
                  </a:lnTo>
                  <a:lnTo>
                    <a:pt x="795" y="69"/>
                  </a:lnTo>
                  <a:lnTo>
                    <a:pt x="796" y="69"/>
                  </a:lnTo>
                  <a:lnTo>
                    <a:pt x="799" y="130"/>
                  </a:lnTo>
                  <a:lnTo>
                    <a:pt x="799" y="132"/>
                  </a:lnTo>
                  <a:lnTo>
                    <a:pt x="798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3" name="Freeform 12">
              <a:extLst>
                <a:ext uri="{FF2B5EF4-FFF2-40B4-BE49-F238E27FC236}">
                  <a16:creationId xmlns:a16="http://schemas.microsoft.com/office/drawing/2014/main" id="{46159415-77A2-4CD1-AE84-8088FC92CC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60" y="4063"/>
              <a:ext cx="114" cy="5"/>
            </a:xfrm>
            <a:custGeom>
              <a:avLst/>
              <a:gdLst>
                <a:gd name="T0" fmla="*/ 114 w 232"/>
                <a:gd name="T1" fmla="*/ 2 h 11"/>
                <a:gd name="T2" fmla="*/ 114 w 232"/>
                <a:gd name="T3" fmla="*/ 2 h 11"/>
                <a:gd name="T4" fmla="*/ 112 w 232"/>
                <a:gd name="T5" fmla="*/ 1 h 11"/>
                <a:gd name="T6" fmla="*/ 110 w 232"/>
                <a:gd name="T7" fmla="*/ 1 h 11"/>
                <a:gd name="T8" fmla="*/ 93 w 232"/>
                <a:gd name="T9" fmla="*/ 1 h 11"/>
                <a:gd name="T10" fmla="*/ 93 w 232"/>
                <a:gd name="T11" fmla="*/ 1 h 11"/>
                <a:gd name="T12" fmla="*/ 85 w 232"/>
                <a:gd name="T13" fmla="*/ 1 h 11"/>
                <a:gd name="T14" fmla="*/ 60 w 232"/>
                <a:gd name="T15" fmla="*/ 0 h 11"/>
                <a:gd name="T16" fmla="*/ 43 w 232"/>
                <a:gd name="T17" fmla="*/ 0 h 11"/>
                <a:gd name="T18" fmla="*/ 29 w 232"/>
                <a:gd name="T19" fmla="*/ 1 h 11"/>
                <a:gd name="T20" fmla="*/ 7 w 232"/>
                <a:gd name="T21" fmla="*/ 1 h 11"/>
                <a:gd name="T22" fmla="*/ 1 w 232"/>
                <a:gd name="T23" fmla="*/ 1 h 11"/>
                <a:gd name="T24" fmla="*/ 0 w 232"/>
                <a:gd name="T25" fmla="*/ 2 h 11"/>
                <a:gd name="T26" fmla="*/ 0 w 232"/>
                <a:gd name="T27" fmla="*/ 3 h 11"/>
                <a:gd name="T28" fmla="*/ 1 w 232"/>
                <a:gd name="T29" fmla="*/ 4 h 11"/>
                <a:gd name="T30" fmla="*/ 13 w 232"/>
                <a:gd name="T31" fmla="*/ 4 h 11"/>
                <a:gd name="T32" fmla="*/ 20 w 232"/>
                <a:gd name="T33" fmla="*/ 4 h 11"/>
                <a:gd name="T34" fmla="*/ 24 w 232"/>
                <a:gd name="T35" fmla="*/ 4 h 11"/>
                <a:gd name="T36" fmla="*/ 31 w 232"/>
                <a:gd name="T37" fmla="*/ 4 h 11"/>
                <a:gd name="T38" fmla="*/ 40 w 232"/>
                <a:gd name="T39" fmla="*/ 3 h 11"/>
                <a:gd name="T40" fmla="*/ 40 w 232"/>
                <a:gd name="T41" fmla="*/ 3 h 11"/>
                <a:gd name="T42" fmla="*/ 51 w 232"/>
                <a:gd name="T43" fmla="*/ 3 h 11"/>
                <a:gd name="T44" fmla="*/ 53 w 232"/>
                <a:gd name="T45" fmla="*/ 3 h 11"/>
                <a:gd name="T46" fmla="*/ 53 w 232"/>
                <a:gd name="T47" fmla="*/ 3 h 11"/>
                <a:gd name="T48" fmla="*/ 54 w 232"/>
                <a:gd name="T49" fmla="*/ 3 h 11"/>
                <a:gd name="T50" fmla="*/ 57 w 232"/>
                <a:gd name="T51" fmla="*/ 3 h 11"/>
                <a:gd name="T52" fmla="*/ 59 w 232"/>
                <a:gd name="T53" fmla="*/ 3 h 11"/>
                <a:gd name="T54" fmla="*/ 60 w 232"/>
                <a:gd name="T55" fmla="*/ 3 h 11"/>
                <a:gd name="T56" fmla="*/ 62 w 232"/>
                <a:gd name="T57" fmla="*/ 3 h 11"/>
                <a:gd name="T58" fmla="*/ 62 w 232"/>
                <a:gd name="T59" fmla="*/ 3 h 11"/>
                <a:gd name="T60" fmla="*/ 63 w 232"/>
                <a:gd name="T61" fmla="*/ 4 h 11"/>
                <a:gd name="T62" fmla="*/ 74 w 232"/>
                <a:gd name="T63" fmla="*/ 4 h 11"/>
                <a:gd name="T64" fmla="*/ 87 w 232"/>
                <a:gd name="T65" fmla="*/ 5 h 11"/>
                <a:gd name="T66" fmla="*/ 91 w 232"/>
                <a:gd name="T67" fmla="*/ 5 h 11"/>
                <a:gd name="T68" fmla="*/ 91 w 232"/>
                <a:gd name="T69" fmla="*/ 5 h 11"/>
                <a:gd name="T70" fmla="*/ 91 w 232"/>
                <a:gd name="T71" fmla="*/ 5 h 11"/>
                <a:gd name="T72" fmla="*/ 103 w 232"/>
                <a:gd name="T73" fmla="*/ 5 h 11"/>
                <a:gd name="T74" fmla="*/ 103 w 232"/>
                <a:gd name="T75" fmla="*/ 5 h 11"/>
                <a:gd name="T76" fmla="*/ 112 w 232"/>
                <a:gd name="T77" fmla="*/ 5 h 11"/>
                <a:gd name="T78" fmla="*/ 112 w 232"/>
                <a:gd name="T79" fmla="*/ 5 h 11"/>
                <a:gd name="T80" fmla="*/ 114 w 232"/>
                <a:gd name="T81" fmla="*/ 4 h 11"/>
                <a:gd name="T82" fmla="*/ 114 w 232"/>
                <a:gd name="T83" fmla="*/ 4 h 11"/>
                <a:gd name="T84" fmla="*/ 114 w 232"/>
                <a:gd name="T85" fmla="*/ 4 h 11"/>
                <a:gd name="T86" fmla="*/ 114 w 232"/>
                <a:gd name="T87" fmla="*/ 2 h 1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32" h="11">
                  <a:moveTo>
                    <a:pt x="232" y="4"/>
                  </a:moveTo>
                  <a:lnTo>
                    <a:pt x="232" y="4"/>
                  </a:lnTo>
                  <a:lnTo>
                    <a:pt x="227" y="2"/>
                  </a:lnTo>
                  <a:lnTo>
                    <a:pt x="224" y="2"/>
                  </a:lnTo>
                  <a:lnTo>
                    <a:pt x="207" y="2"/>
                  </a:lnTo>
                  <a:lnTo>
                    <a:pt x="190" y="2"/>
                  </a:lnTo>
                  <a:lnTo>
                    <a:pt x="172" y="2"/>
                  </a:lnTo>
                  <a:lnTo>
                    <a:pt x="123" y="0"/>
                  </a:lnTo>
                  <a:lnTo>
                    <a:pt x="87" y="0"/>
                  </a:lnTo>
                  <a:lnTo>
                    <a:pt x="59" y="2"/>
                  </a:lnTo>
                  <a:lnTo>
                    <a:pt x="15" y="2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8"/>
                  </a:lnTo>
                  <a:lnTo>
                    <a:pt x="3" y="8"/>
                  </a:lnTo>
                  <a:lnTo>
                    <a:pt x="26" y="8"/>
                  </a:lnTo>
                  <a:lnTo>
                    <a:pt x="41" y="8"/>
                  </a:lnTo>
                  <a:lnTo>
                    <a:pt x="49" y="8"/>
                  </a:lnTo>
                  <a:lnTo>
                    <a:pt x="64" y="8"/>
                  </a:lnTo>
                  <a:lnTo>
                    <a:pt x="81" y="7"/>
                  </a:lnTo>
                  <a:lnTo>
                    <a:pt x="82" y="7"/>
                  </a:lnTo>
                  <a:lnTo>
                    <a:pt x="103" y="7"/>
                  </a:lnTo>
                  <a:lnTo>
                    <a:pt x="108" y="7"/>
                  </a:lnTo>
                  <a:lnTo>
                    <a:pt x="110" y="7"/>
                  </a:lnTo>
                  <a:lnTo>
                    <a:pt x="116" y="7"/>
                  </a:lnTo>
                  <a:lnTo>
                    <a:pt x="120" y="7"/>
                  </a:lnTo>
                  <a:lnTo>
                    <a:pt x="122" y="7"/>
                  </a:lnTo>
                  <a:lnTo>
                    <a:pt x="126" y="7"/>
                  </a:lnTo>
                  <a:lnTo>
                    <a:pt x="128" y="8"/>
                  </a:lnTo>
                  <a:lnTo>
                    <a:pt x="151" y="8"/>
                  </a:lnTo>
                  <a:lnTo>
                    <a:pt x="177" y="10"/>
                  </a:lnTo>
                  <a:lnTo>
                    <a:pt x="186" y="10"/>
                  </a:lnTo>
                  <a:lnTo>
                    <a:pt x="198" y="10"/>
                  </a:lnTo>
                  <a:lnTo>
                    <a:pt x="210" y="11"/>
                  </a:lnTo>
                  <a:lnTo>
                    <a:pt x="228" y="11"/>
                  </a:lnTo>
                  <a:lnTo>
                    <a:pt x="232" y="8"/>
                  </a:lnTo>
                  <a:lnTo>
                    <a:pt x="232" y="7"/>
                  </a:lnTo>
                  <a:lnTo>
                    <a:pt x="23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4" name="Freeform 13">
              <a:extLst>
                <a:ext uri="{FF2B5EF4-FFF2-40B4-BE49-F238E27FC236}">
                  <a16:creationId xmlns:a16="http://schemas.microsoft.com/office/drawing/2014/main" id="{8A46DFC3-3C95-4140-AD5E-B86262F520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00" y="4077"/>
              <a:ext cx="33" cy="53"/>
            </a:xfrm>
            <a:custGeom>
              <a:avLst/>
              <a:gdLst>
                <a:gd name="T0" fmla="*/ 32 w 67"/>
                <a:gd name="T1" fmla="*/ 25 h 107"/>
                <a:gd name="T2" fmla="*/ 31 w 67"/>
                <a:gd name="T3" fmla="*/ 10 h 107"/>
                <a:gd name="T4" fmla="*/ 26 w 67"/>
                <a:gd name="T5" fmla="*/ 3 h 107"/>
                <a:gd name="T6" fmla="*/ 23 w 67"/>
                <a:gd name="T7" fmla="*/ 1 h 107"/>
                <a:gd name="T8" fmla="*/ 19 w 67"/>
                <a:gd name="T9" fmla="*/ 1 h 107"/>
                <a:gd name="T10" fmla="*/ 16 w 67"/>
                <a:gd name="T11" fmla="*/ 0 h 107"/>
                <a:gd name="T12" fmla="*/ 13 w 67"/>
                <a:gd name="T13" fmla="*/ 1 h 107"/>
                <a:gd name="T14" fmla="*/ 10 w 67"/>
                <a:gd name="T15" fmla="*/ 2 h 107"/>
                <a:gd name="T16" fmla="*/ 8 w 67"/>
                <a:gd name="T17" fmla="*/ 3 h 107"/>
                <a:gd name="T18" fmla="*/ 6 w 67"/>
                <a:gd name="T19" fmla="*/ 4 h 107"/>
                <a:gd name="T20" fmla="*/ 3 w 67"/>
                <a:gd name="T21" fmla="*/ 9 h 107"/>
                <a:gd name="T22" fmla="*/ 1 w 67"/>
                <a:gd name="T23" fmla="*/ 11 h 107"/>
                <a:gd name="T24" fmla="*/ 1 w 67"/>
                <a:gd name="T25" fmla="*/ 14 h 107"/>
                <a:gd name="T26" fmla="*/ 0 w 67"/>
                <a:gd name="T27" fmla="*/ 19 h 107"/>
                <a:gd name="T28" fmla="*/ 0 w 67"/>
                <a:gd name="T29" fmla="*/ 23 h 107"/>
                <a:gd name="T30" fmla="*/ 0 w 67"/>
                <a:gd name="T31" fmla="*/ 24 h 107"/>
                <a:gd name="T32" fmla="*/ 0 w 67"/>
                <a:gd name="T33" fmla="*/ 27 h 107"/>
                <a:gd name="T34" fmla="*/ 0 w 67"/>
                <a:gd name="T35" fmla="*/ 29 h 107"/>
                <a:gd name="T36" fmla="*/ 0 w 67"/>
                <a:gd name="T37" fmla="*/ 32 h 107"/>
                <a:gd name="T38" fmla="*/ 0 w 67"/>
                <a:gd name="T39" fmla="*/ 36 h 107"/>
                <a:gd name="T40" fmla="*/ 0 w 67"/>
                <a:gd name="T41" fmla="*/ 36 h 107"/>
                <a:gd name="T42" fmla="*/ 0 w 67"/>
                <a:gd name="T43" fmla="*/ 40 h 107"/>
                <a:gd name="T44" fmla="*/ 0 w 67"/>
                <a:gd name="T45" fmla="*/ 43 h 107"/>
                <a:gd name="T46" fmla="*/ 0 w 67"/>
                <a:gd name="T47" fmla="*/ 46 h 107"/>
                <a:gd name="T48" fmla="*/ 2 w 67"/>
                <a:gd name="T49" fmla="*/ 53 h 107"/>
                <a:gd name="T50" fmla="*/ 3 w 67"/>
                <a:gd name="T51" fmla="*/ 51 h 107"/>
                <a:gd name="T52" fmla="*/ 3 w 67"/>
                <a:gd name="T53" fmla="*/ 46 h 107"/>
                <a:gd name="T54" fmla="*/ 3 w 67"/>
                <a:gd name="T55" fmla="*/ 33 h 107"/>
                <a:gd name="T56" fmla="*/ 3 w 67"/>
                <a:gd name="T57" fmla="*/ 23 h 107"/>
                <a:gd name="T58" fmla="*/ 3 w 67"/>
                <a:gd name="T59" fmla="*/ 20 h 107"/>
                <a:gd name="T60" fmla="*/ 3 w 67"/>
                <a:gd name="T61" fmla="*/ 17 h 107"/>
                <a:gd name="T62" fmla="*/ 4 w 67"/>
                <a:gd name="T63" fmla="*/ 12 h 107"/>
                <a:gd name="T64" fmla="*/ 6 w 67"/>
                <a:gd name="T65" fmla="*/ 9 h 107"/>
                <a:gd name="T66" fmla="*/ 8 w 67"/>
                <a:gd name="T67" fmla="*/ 7 h 107"/>
                <a:gd name="T68" fmla="*/ 12 w 67"/>
                <a:gd name="T69" fmla="*/ 4 h 107"/>
                <a:gd name="T70" fmla="*/ 13 w 67"/>
                <a:gd name="T71" fmla="*/ 4 h 107"/>
                <a:gd name="T72" fmla="*/ 16 w 67"/>
                <a:gd name="T73" fmla="*/ 3 h 107"/>
                <a:gd name="T74" fmla="*/ 21 w 67"/>
                <a:gd name="T75" fmla="*/ 4 h 107"/>
                <a:gd name="T76" fmla="*/ 23 w 67"/>
                <a:gd name="T77" fmla="*/ 4 h 107"/>
                <a:gd name="T78" fmla="*/ 26 w 67"/>
                <a:gd name="T79" fmla="*/ 9 h 107"/>
                <a:gd name="T80" fmla="*/ 27 w 67"/>
                <a:gd name="T81" fmla="*/ 12 h 107"/>
                <a:gd name="T82" fmla="*/ 28 w 67"/>
                <a:gd name="T83" fmla="*/ 14 h 107"/>
                <a:gd name="T84" fmla="*/ 29 w 67"/>
                <a:gd name="T85" fmla="*/ 17 h 107"/>
                <a:gd name="T86" fmla="*/ 29 w 67"/>
                <a:gd name="T87" fmla="*/ 18 h 107"/>
                <a:gd name="T88" fmla="*/ 29 w 67"/>
                <a:gd name="T89" fmla="*/ 20 h 107"/>
                <a:gd name="T90" fmla="*/ 29 w 67"/>
                <a:gd name="T91" fmla="*/ 23 h 107"/>
                <a:gd name="T92" fmla="*/ 29 w 67"/>
                <a:gd name="T93" fmla="*/ 25 h 107"/>
                <a:gd name="T94" fmla="*/ 29 w 67"/>
                <a:gd name="T95" fmla="*/ 28 h 107"/>
                <a:gd name="T96" fmla="*/ 29 w 67"/>
                <a:gd name="T97" fmla="*/ 30 h 107"/>
                <a:gd name="T98" fmla="*/ 29 w 67"/>
                <a:gd name="T99" fmla="*/ 31 h 107"/>
                <a:gd name="T100" fmla="*/ 30 w 67"/>
                <a:gd name="T101" fmla="*/ 34 h 107"/>
                <a:gd name="T102" fmla="*/ 29 w 67"/>
                <a:gd name="T103" fmla="*/ 36 h 107"/>
                <a:gd name="T104" fmla="*/ 29 w 67"/>
                <a:gd name="T105" fmla="*/ 38 h 107"/>
                <a:gd name="T106" fmla="*/ 29 w 67"/>
                <a:gd name="T107" fmla="*/ 39 h 107"/>
                <a:gd name="T108" fmla="*/ 29 w 67"/>
                <a:gd name="T109" fmla="*/ 40 h 107"/>
                <a:gd name="T110" fmla="*/ 29 w 67"/>
                <a:gd name="T111" fmla="*/ 43 h 107"/>
                <a:gd name="T112" fmla="*/ 29 w 67"/>
                <a:gd name="T113" fmla="*/ 45 h 107"/>
                <a:gd name="T114" fmla="*/ 29 w 67"/>
                <a:gd name="T115" fmla="*/ 46 h 107"/>
                <a:gd name="T116" fmla="*/ 29 w 67"/>
                <a:gd name="T117" fmla="*/ 48 h 107"/>
                <a:gd name="T118" fmla="*/ 29 w 67"/>
                <a:gd name="T119" fmla="*/ 50 h 107"/>
                <a:gd name="T120" fmla="*/ 30 w 67"/>
                <a:gd name="T121" fmla="*/ 53 h 107"/>
                <a:gd name="T122" fmla="*/ 33 w 67"/>
                <a:gd name="T123" fmla="*/ 46 h 1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" h="107">
                  <a:moveTo>
                    <a:pt x="67" y="80"/>
                  </a:moveTo>
                  <a:lnTo>
                    <a:pt x="67" y="80"/>
                  </a:lnTo>
                  <a:lnTo>
                    <a:pt x="67" y="78"/>
                  </a:lnTo>
                  <a:lnTo>
                    <a:pt x="67" y="60"/>
                  </a:lnTo>
                  <a:lnTo>
                    <a:pt x="65" y="50"/>
                  </a:lnTo>
                  <a:lnTo>
                    <a:pt x="65" y="38"/>
                  </a:lnTo>
                  <a:lnTo>
                    <a:pt x="64" y="23"/>
                  </a:lnTo>
                  <a:lnTo>
                    <a:pt x="62" y="20"/>
                  </a:lnTo>
                  <a:lnTo>
                    <a:pt x="61" y="17"/>
                  </a:lnTo>
                  <a:lnTo>
                    <a:pt x="59" y="14"/>
                  </a:lnTo>
                  <a:lnTo>
                    <a:pt x="54" y="8"/>
                  </a:lnTo>
                  <a:lnTo>
                    <a:pt x="53" y="6"/>
                  </a:lnTo>
                  <a:lnTo>
                    <a:pt x="51" y="5"/>
                  </a:lnTo>
                  <a:lnTo>
                    <a:pt x="47" y="3"/>
                  </a:lnTo>
                  <a:lnTo>
                    <a:pt x="44" y="2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3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6" y="17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3" y="28"/>
                  </a:lnTo>
                  <a:lnTo>
                    <a:pt x="1" y="32"/>
                  </a:lnTo>
                  <a:lnTo>
                    <a:pt x="1" y="35"/>
                  </a:lnTo>
                  <a:lnTo>
                    <a:pt x="1" y="38"/>
                  </a:lnTo>
                  <a:lnTo>
                    <a:pt x="1" y="40"/>
                  </a:lnTo>
                  <a:lnTo>
                    <a:pt x="1" y="43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1" y="72"/>
                  </a:lnTo>
                  <a:lnTo>
                    <a:pt x="1" y="73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1" y="80"/>
                  </a:lnTo>
                  <a:lnTo>
                    <a:pt x="1" y="84"/>
                  </a:lnTo>
                  <a:lnTo>
                    <a:pt x="1" y="86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1" y="93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9"/>
                  </a:lnTo>
                  <a:lnTo>
                    <a:pt x="3" y="102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6" y="106"/>
                  </a:lnTo>
                  <a:lnTo>
                    <a:pt x="7" y="104"/>
                  </a:lnTo>
                  <a:lnTo>
                    <a:pt x="7" y="102"/>
                  </a:lnTo>
                  <a:lnTo>
                    <a:pt x="6" y="95"/>
                  </a:lnTo>
                  <a:lnTo>
                    <a:pt x="7" y="93"/>
                  </a:lnTo>
                  <a:lnTo>
                    <a:pt x="6" y="90"/>
                  </a:lnTo>
                  <a:lnTo>
                    <a:pt x="6" y="87"/>
                  </a:lnTo>
                  <a:lnTo>
                    <a:pt x="6" y="73"/>
                  </a:lnTo>
                  <a:lnTo>
                    <a:pt x="6" y="67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6" y="43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7" y="38"/>
                  </a:lnTo>
                  <a:lnTo>
                    <a:pt x="7" y="37"/>
                  </a:lnTo>
                  <a:lnTo>
                    <a:pt x="7" y="35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9" y="24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11"/>
                  </a:lnTo>
                  <a:lnTo>
                    <a:pt x="48" y="11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6" y="21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29"/>
                  </a:lnTo>
                  <a:lnTo>
                    <a:pt x="56" y="31"/>
                  </a:lnTo>
                  <a:lnTo>
                    <a:pt x="58" y="32"/>
                  </a:lnTo>
                  <a:lnTo>
                    <a:pt x="58" y="34"/>
                  </a:lnTo>
                  <a:lnTo>
                    <a:pt x="58" y="35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40"/>
                  </a:lnTo>
                  <a:lnTo>
                    <a:pt x="58" y="43"/>
                  </a:lnTo>
                  <a:lnTo>
                    <a:pt x="59" y="46"/>
                  </a:lnTo>
                  <a:lnTo>
                    <a:pt x="59" y="47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50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59" y="57"/>
                  </a:lnTo>
                  <a:lnTo>
                    <a:pt x="59" y="58"/>
                  </a:lnTo>
                  <a:lnTo>
                    <a:pt x="59" y="60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8" y="64"/>
                  </a:lnTo>
                  <a:lnTo>
                    <a:pt x="59" y="64"/>
                  </a:lnTo>
                  <a:lnTo>
                    <a:pt x="59" y="67"/>
                  </a:lnTo>
                  <a:lnTo>
                    <a:pt x="61" y="69"/>
                  </a:lnTo>
                  <a:lnTo>
                    <a:pt x="61" y="70"/>
                  </a:lnTo>
                  <a:lnTo>
                    <a:pt x="59" y="70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59" y="75"/>
                  </a:lnTo>
                  <a:lnTo>
                    <a:pt x="59" y="76"/>
                  </a:lnTo>
                  <a:lnTo>
                    <a:pt x="59" y="78"/>
                  </a:lnTo>
                  <a:lnTo>
                    <a:pt x="61" y="80"/>
                  </a:lnTo>
                  <a:lnTo>
                    <a:pt x="59" y="80"/>
                  </a:lnTo>
                  <a:lnTo>
                    <a:pt x="59" y="81"/>
                  </a:lnTo>
                  <a:lnTo>
                    <a:pt x="59" y="83"/>
                  </a:lnTo>
                  <a:lnTo>
                    <a:pt x="59" y="84"/>
                  </a:lnTo>
                  <a:lnTo>
                    <a:pt x="59" y="86"/>
                  </a:lnTo>
                  <a:lnTo>
                    <a:pt x="59" y="87"/>
                  </a:lnTo>
                  <a:lnTo>
                    <a:pt x="59" y="89"/>
                  </a:lnTo>
                  <a:lnTo>
                    <a:pt x="58" y="89"/>
                  </a:lnTo>
                  <a:lnTo>
                    <a:pt x="59" y="90"/>
                  </a:lnTo>
                  <a:lnTo>
                    <a:pt x="59" y="92"/>
                  </a:lnTo>
                  <a:lnTo>
                    <a:pt x="58" y="92"/>
                  </a:lnTo>
                  <a:lnTo>
                    <a:pt x="59" y="93"/>
                  </a:lnTo>
                  <a:lnTo>
                    <a:pt x="59" y="96"/>
                  </a:lnTo>
                  <a:lnTo>
                    <a:pt x="59" y="98"/>
                  </a:lnTo>
                  <a:lnTo>
                    <a:pt x="58" y="98"/>
                  </a:lnTo>
                  <a:lnTo>
                    <a:pt x="59" y="99"/>
                  </a:lnTo>
                  <a:lnTo>
                    <a:pt x="58" y="99"/>
                  </a:lnTo>
                  <a:lnTo>
                    <a:pt x="58" y="101"/>
                  </a:lnTo>
                  <a:lnTo>
                    <a:pt x="58" y="104"/>
                  </a:lnTo>
                  <a:lnTo>
                    <a:pt x="59" y="104"/>
                  </a:lnTo>
                  <a:lnTo>
                    <a:pt x="61" y="106"/>
                  </a:lnTo>
                  <a:lnTo>
                    <a:pt x="62" y="106"/>
                  </a:lnTo>
                  <a:lnTo>
                    <a:pt x="65" y="106"/>
                  </a:lnTo>
                  <a:lnTo>
                    <a:pt x="65" y="104"/>
                  </a:lnTo>
                  <a:lnTo>
                    <a:pt x="67" y="92"/>
                  </a:lnTo>
                  <a:lnTo>
                    <a:pt x="67" y="81"/>
                  </a:lnTo>
                  <a:lnTo>
                    <a:pt x="67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5" name="Freeform 14">
              <a:extLst>
                <a:ext uri="{FF2B5EF4-FFF2-40B4-BE49-F238E27FC236}">
                  <a16:creationId xmlns:a16="http://schemas.microsoft.com/office/drawing/2014/main" id="{B26A5208-F6FE-460F-B07C-63748B371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660" y="4077"/>
              <a:ext cx="33" cy="53"/>
            </a:xfrm>
            <a:custGeom>
              <a:avLst/>
              <a:gdLst>
                <a:gd name="T0" fmla="*/ 32 w 67"/>
                <a:gd name="T1" fmla="*/ 25 h 107"/>
                <a:gd name="T2" fmla="*/ 31 w 67"/>
                <a:gd name="T3" fmla="*/ 10 h 107"/>
                <a:gd name="T4" fmla="*/ 26 w 67"/>
                <a:gd name="T5" fmla="*/ 3 h 107"/>
                <a:gd name="T6" fmla="*/ 23 w 67"/>
                <a:gd name="T7" fmla="*/ 1 h 107"/>
                <a:gd name="T8" fmla="*/ 19 w 67"/>
                <a:gd name="T9" fmla="*/ 1 h 107"/>
                <a:gd name="T10" fmla="*/ 16 w 67"/>
                <a:gd name="T11" fmla="*/ 0 h 107"/>
                <a:gd name="T12" fmla="*/ 13 w 67"/>
                <a:gd name="T13" fmla="*/ 1 h 107"/>
                <a:gd name="T14" fmla="*/ 10 w 67"/>
                <a:gd name="T15" fmla="*/ 2 h 107"/>
                <a:gd name="T16" fmla="*/ 8 w 67"/>
                <a:gd name="T17" fmla="*/ 3 h 107"/>
                <a:gd name="T18" fmla="*/ 6 w 67"/>
                <a:gd name="T19" fmla="*/ 4 h 107"/>
                <a:gd name="T20" fmla="*/ 3 w 67"/>
                <a:gd name="T21" fmla="*/ 9 h 107"/>
                <a:gd name="T22" fmla="*/ 1 w 67"/>
                <a:gd name="T23" fmla="*/ 11 h 107"/>
                <a:gd name="T24" fmla="*/ 1 w 67"/>
                <a:gd name="T25" fmla="*/ 14 h 107"/>
                <a:gd name="T26" fmla="*/ 0 w 67"/>
                <a:gd name="T27" fmla="*/ 19 h 107"/>
                <a:gd name="T28" fmla="*/ 0 w 67"/>
                <a:gd name="T29" fmla="*/ 23 h 107"/>
                <a:gd name="T30" fmla="*/ 0 w 67"/>
                <a:gd name="T31" fmla="*/ 24 h 107"/>
                <a:gd name="T32" fmla="*/ 0 w 67"/>
                <a:gd name="T33" fmla="*/ 27 h 107"/>
                <a:gd name="T34" fmla="*/ 0 w 67"/>
                <a:gd name="T35" fmla="*/ 29 h 107"/>
                <a:gd name="T36" fmla="*/ 0 w 67"/>
                <a:gd name="T37" fmla="*/ 32 h 107"/>
                <a:gd name="T38" fmla="*/ 0 w 67"/>
                <a:gd name="T39" fmla="*/ 36 h 107"/>
                <a:gd name="T40" fmla="*/ 0 w 67"/>
                <a:gd name="T41" fmla="*/ 36 h 107"/>
                <a:gd name="T42" fmla="*/ 0 w 67"/>
                <a:gd name="T43" fmla="*/ 40 h 107"/>
                <a:gd name="T44" fmla="*/ 0 w 67"/>
                <a:gd name="T45" fmla="*/ 43 h 107"/>
                <a:gd name="T46" fmla="*/ 0 w 67"/>
                <a:gd name="T47" fmla="*/ 46 h 107"/>
                <a:gd name="T48" fmla="*/ 2 w 67"/>
                <a:gd name="T49" fmla="*/ 53 h 107"/>
                <a:gd name="T50" fmla="*/ 3 w 67"/>
                <a:gd name="T51" fmla="*/ 51 h 107"/>
                <a:gd name="T52" fmla="*/ 3 w 67"/>
                <a:gd name="T53" fmla="*/ 46 h 107"/>
                <a:gd name="T54" fmla="*/ 3 w 67"/>
                <a:gd name="T55" fmla="*/ 33 h 107"/>
                <a:gd name="T56" fmla="*/ 3 w 67"/>
                <a:gd name="T57" fmla="*/ 23 h 107"/>
                <a:gd name="T58" fmla="*/ 3 w 67"/>
                <a:gd name="T59" fmla="*/ 20 h 107"/>
                <a:gd name="T60" fmla="*/ 3 w 67"/>
                <a:gd name="T61" fmla="*/ 17 h 107"/>
                <a:gd name="T62" fmla="*/ 4 w 67"/>
                <a:gd name="T63" fmla="*/ 12 h 107"/>
                <a:gd name="T64" fmla="*/ 6 w 67"/>
                <a:gd name="T65" fmla="*/ 9 h 107"/>
                <a:gd name="T66" fmla="*/ 8 w 67"/>
                <a:gd name="T67" fmla="*/ 7 h 107"/>
                <a:gd name="T68" fmla="*/ 12 w 67"/>
                <a:gd name="T69" fmla="*/ 4 h 107"/>
                <a:gd name="T70" fmla="*/ 13 w 67"/>
                <a:gd name="T71" fmla="*/ 4 h 107"/>
                <a:gd name="T72" fmla="*/ 16 w 67"/>
                <a:gd name="T73" fmla="*/ 3 h 107"/>
                <a:gd name="T74" fmla="*/ 21 w 67"/>
                <a:gd name="T75" fmla="*/ 4 h 107"/>
                <a:gd name="T76" fmla="*/ 23 w 67"/>
                <a:gd name="T77" fmla="*/ 4 h 107"/>
                <a:gd name="T78" fmla="*/ 26 w 67"/>
                <a:gd name="T79" fmla="*/ 9 h 107"/>
                <a:gd name="T80" fmla="*/ 27 w 67"/>
                <a:gd name="T81" fmla="*/ 12 h 107"/>
                <a:gd name="T82" fmla="*/ 28 w 67"/>
                <a:gd name="T83" fmla="*/ 14 h 107"/>
                <a:gd name="T84" fmla="*/ 29 w 67"/>
                <a:gd name="T85" fmla="*/ 17 h 107"/>
                <a:gd name="T86" fmla="*/ 29 w 67"/>
                <a:gd name="T87" fmla="*/ 18 h 107"/>
                <a:gd name="T88" fmla="*/ 29 w 67"/>
                <a:gd name="T89" fmla="*/ 20 h 107"/>
                <a:gd name="T90" fmla="*/ 29 w 67"/>
                <a:gd name="T91" fmla="*/ 23 h 107"/>
                <a:gd name="T92" fmla="*/ 29 w 67"/>
                <a:gd name="T93" fmla="*/ 25 h 107"/>
                <a:gd name="T94" fmla="*/ 29 w 67"/>
                <a:gd name="T95" fmla="*/ 28 h 107"/>
                <a:gd name="T96" fmla="*/ 29 w 67"/>
                <a:gd name="T97" fmla="*/ 30 h 107"/>
                <a:gd name="T98" fmla="*/ 29 w 67"/>
                <a:gd name="T99" fmla="*/ 31 h 107"/>
                <a:gd name="T100" fmla="*/ 29 w 67"/>
                <a:gd name="T101" fmla="*/ 34 h 107"/>
                <a:gd name="T102" fmla="*/ 29 w 67"/>
                <a:gd name="T103" fmla="*/ 36 h 107"/>
                <a:gd name="T104" fmla="*/ 29 w 67"/>
                <a:gd name="T105" fmla="*/ 38 h 107"/>
                <a:gd name="T106" fmla="*/ 29 w 67"/>
                <a:gd name="T107" fmla="*/ 39 h 107"/>
                <a:gd name="T108" fmla="*/ 29 w 67"/>
                <a:gd name="T109" fmla="*/ 40 h 107"/>
                <a:gd name="T110" fmla="*/ 29 w 67"/>
                <a:gd name="T111" fmla="*/ 43 h 107"/>
                <a:gd name="T112" fmla="*/ 29 w 67"/>
                <a:gd name="T113" fmla="*/ 45 h 107"/>
                <a:gd name="T114" fmla="*/ 29 w 67"/>
                <a:gd name="T115" fmla="*/ 46 h 107"/>
                <a:gd name="T116" fmla="*/ 29 w 67"/>
                <a:gd name="T117" fmla="*/ 48 h 107"/>
                <a:gd name="T118" fmla="*/ 29 w 67"/>
                <a:gd name="T119" fmla="*/ 49 h 107"/>
                <a:gd name="T120" fmla="*/ 30 w 67"/>
                <a:gd name="T121" fmla="*/ 53 h 107"/>
                <a:gd name="T122" fmla="*/ 33 w 67"/>
                <a:gd name="T123" fmla="*/ 46 h 1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" h="107">
                  <a:moveTo>
                    <a:pt x="67" y="80"/>
                  </a:moveTo>
                  <a:lnTo>
                    <a:pt x="67" y="80"/>
                  </a:lnTo>
                  <a:lnTo>
                    <a:pt x="67" y="78"/>
                  </a:lnTo>
                  <a:lnTo>
                    <a:pt x="67" y="60"/>
                  </a:lnTo>
                  <a:lnTo>
                    <a:pt x="65" y="50"/>
                  </a:lnTo>
                  <a:lnTo>
                    <a:pt x="65" y="38"/>
                  </a:lnTo>
                  <a:lnTo>
                    <a:pt x="64" y="23"/>
                  </a:lnTo>
                  <a:lnTo>
                    <a:pt x="62" y="20"/>
                  </a:lnTo>
                  <a:lnTo>
                    <a:pt x="61" y="17"/>
                  </a:lnTo>
                  <a:lnTo>
                    <a:pt x="59" y="14"/>
                  </a:lnTo>
                  <a:lnTo>
                    <a:pt x="55" y="8"/>
                  </a:lnTo>
                  <a:lnTo>
                    <a:pt x="53" y="6"/>
                  </a:lnTo>
                  <a:lnTo>
                    <a:pt x="52" y="5"/>
                  </a:lnTo>
                  <a:lnTo>
                    <a:pt x="47" y="3"/>
                  </a:lnTo>
                  <a:lnTo>
                    <a:pt x="44" y="2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6" y="17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5"/>
                  </a:lnTo>
                  <a:lnTo>
                    <a:pt x="1" y="38"/>
                  </a:lnTo>
                  <a:lnTo>
                    <a:pt x="1" y="40"/>
                  </a:lnTo>
                  <a:lnTo>
                    <a:pt x="1" y="43"/>
                  </a:lnTo>
                  <a:lnTo>
                    <a:pt x="1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1" y="58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1" y="63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1" y="72"/>
                  </a:lnTo>
                  <a:lnTo>
                    <a:pt x="1" y="73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1" y="80"/>
                  </a:lnTo>
                  <a:lnTo>
                    <a:pt x="1" y="84"/>
                  </a:lnTo>
                  <a:lnTo>
                    <a:pt x="1" y="86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1" y="93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9"/>
                  </a:lnTo>
                  <a:lnTo>
                    <a:pt x="3" y="102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6" y="106"/>
                  </a:lnTo>
                  <a:lnTo>
                    <a:pt x="6" y="104"/>
                  </a:lnTo>
                  <a:lnTo>
                    <a:pt x="7" y="104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95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0"/>
                  </a:lnTo>
                  <a:lnTo>
                    <a:pt x="6" y="87"/>
                  </a:lnTo>
                  <a:lnTo>
                    <a:pt x="6" y="73"/>
                  </a:lnTo>
                  <a:lnTo>
                    <a:pt x="6" y="67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6" y="43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7" y="38"/>
                  </a:lnTo>
                  <a:lnTo>
                    <a:pt x="7" y="37"/>
                  </a:lnTo>
                  <a:lnTo>
                    <a:pt x="7" y="35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9" y="24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5" y="14"/>
                  </a:lnTo>
                  <a:lnTo>
                    <a:pt x="17" y="14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5" y="21"/>
                  </a:lnTo>
                  <a:lnTo>
                    <a:pt x="55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29"/>
                  </a:lnTo>
                  <a:lnTo>
                    <a:pt x="56" y="31"/>
                  </a:lnTo>
                  <a:lnTo>
                    <a:pt x="58" y="32"/>
                  </a:lnTo>
                  <a:lnTo>
                    <a:pt x="58" y="34"/>
                  </a:lnTo>
                  <a:lnTo>
                    <a:pt x="58" y="35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40"/>
                  </a:lnTo>
                  <a:lnTo>
                    <a:pt x="58" y="43"/>
                  </a:lnTo>
                  <a:lnTo>
                    <a:pt x="59" y="46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50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59" y="57"/>
                  </a:lnTo>
                  <a:lnTo>
                    <a:pt x="59" y="58"/>
                  </a:lnTo>
                  <a:lnTo>
                    <a:pt x="59" y="60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8" y="64"/>
                  </a:lnTo>
                  <a:lnTo>
                    <a:pt x="59" y="64"/>
                  </a:lnTo>
                  <a:lnTo>
                    <a:pt x="59" y="67"/>
                  </a:lnTo>
                  <a:lnTo>
                    <a:pt x="59" y="69"/>
                  </a:lnTo>
                  <a:lnTo>
                    <a:pt x="61" y="69"/>
                  </a:lnTo>
                  <a:lnTo>
                    <a:pt x="61" y="70"/>
                  </a:lnTo>
                  <a:lnTo>
                    <a:pt x="59" y="70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59" y="75"/>
                  </a:lnTo>
                  <a:lnTo>
                    <a:pt x="59" y="76"/>
                  </a:lnTo>
                  <a:lnTo>
                    <a:pt x="59" y="78"/>
                  </a:lnTo>
                  <a:lnTo>
                    <a:pt x="61" y="80"/>
                  </a:lnTo>
                  <a:lnTo>
                    <a:pt x="59" y="80"/>
                  </a:lnTo>
                  <a:lnTo>
                    <a:pt x="59" y="81"/>
                  </a:lnTo>
                  <a:lnTo>
                    <a:pt x="59" y="83"/>
                  </a:lnTo>
                  <a:lnTo>
                    <a:pt x="59" y="84"/>
                  </a:lnTo>
                  <a:lnTo>
                    <a:pt x="59" y="86"/>
                  </a:lnTo>
                  <a:lnTo>
                    <a:pt x="59" y="87"/>
                  </a:lnTo>
                  <a:lnTo>
                    <a:pt x="59" y="89"/>
                  </a:lnTo>
                  <a:lnTo>
                    <a:pt x="58" y="89"/>
                  </a:lnTo>
                  <a:lnTo>
                    <a:pt x="59" y="90"/>
                  </a:lnTo>
                  <a:lnTo>
                    <a:pt x="59" y="92"/>
                  </a:lnTo>
                  <a:lnTo>
                    <a:pt x="58" y="92"/>
                  </a:lnTo>
                  <a:lnTo>
                    <a:pt x="59" y="93"/>
                  </a:lnTo>
                  <a:lnTo>
                    <a:pt x="59" y="96"/>
                  </a:lnTo>
                  <a:lnTo>
                    <a:pt x="59" y="98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8" y="101"/>
                  </a:lnTo>
                  <a:lnTo>
                    <a:pt x="58" y="104"/>
                  </a:lnTo>
                  <a:lnTo>
                    <a:pt x="59" y="104"/>
                  </a:lnTo>
                  <a:lnTo>
                    <a:pt x="61" y="106"/>
                  </a:lnTo>
                  <a:lnTo>
                    <a:pt x="62" y="106"/>
                  </a:lnTo>
                  <a:lnTo>
                    <a:pt x="65" y="106"/>
                  </a:lnTo>
                  <a:lnTo>
                    <a:pt x="65" y="104"/>
                  </a:lnTo>
                  <a:lnTo>
                    <a:pt x="67" y="92"/>
                  </a:lnTo>
                  <a:lnTo>
                    <a:pt x="67" y="81"/>
                  </a:lnTo>
                  <a:lnTo>
                    <a:pt x="67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6" name="Freeform 15">
              <a:extLst>
                <a:ext uri="{FF2B5EF4-FFF2-40B4-BE49-F238E27FC236}">
                  <a16:creationId xmlns:a16="http://schemas.microsoft.com/office/drawing/2014/main" id="{3C38D119-B5CB-412B-913E-37CDC5DB72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40" y="4077"/>
              <a:ext cx="35" cy="53"/>
            </a:xfrm>
            <a:custGeom>
              <a:avLst/>
              <a:gdLst>
                <a:gd name="T0" fmla="*/ 35 w 67"/>
                <a:gd name="T1" fmla="*/ 25 h 107"/>
                <a:gd name="T2" fmla="*/ 32 w 67"/>
                <a:gd name="T3" fmla="*/ 9 h 107"/>
                <a:gd name="T4" fmla="*/ 28 w 67"/>
                <a:gd name="T5" fmla="*/ 3 h 107"/>
                <a:gd name="T6" fmla="*/ 25 w 67"/>
                <a:gd name="T7" fmla="*/ 1 h 107"/>
                <a:gd name="T8" fmla="*/ 20 w 67"/>
                <a:gd name="T9" fmla="*/ 0 h 107"/>
                <a:gd name="T10" fmla="*/ 17 w 67"/>
                <a:gd name="T11" fmla="*/ 0 h 107"/>
                <a:gd name="T12" fmla="*/ 14 w 67"/>
                <a:gd name="T13" fmla="*/ 0 h 107"/>
                <a:gd name="T14" fmla="*/ 11 w 67"/>
                <a:gd name="T15" fmla="*/ 2 h 107"/>
                <a:gd name="T16" fmla="*/ 9 w 67"/>
                <a:gd name="T17" fmla="*/ 3 h 107"/>
                <a:gd name="T18" fmla="*/ 8 w 67"/>
                <a:gd name="T19" fmla="*/ 3 h 107"/>
                <a:gd name="T20" fmla="*/ 3 w 67"/>
                <a:gd name="T21" fmla="*/ 8 h 107"/>
                <a:gd name="T22" fmla="*/ 2 w 67"/>
                <a:gd name="T23" fmla="*/ 10 h 107"/>
                <a:gd name="T24" fmla="*/ 2 w 67"/>
                <a:gd name="T25" fmla="*/ 13 h 107"/>
                <a:gd name="T26" fmla="*/ 1 w 67"/>
                <a:gd name="T27" fmla="*/ 17 h 107"/>
                <a:gd name="T28" fmla="*/ 1 w 67"/>
                <a:gd name="T29" fmla="*/ 21 h 107"/>
                <a:gd name="T30" fmla="*/ 0 w 67"/>
                <a:gd name="T31" fmla="*/ 24 h 107"/>
                <a:gd name="T32" fmla="*/ 1 w 67"/>
                <a:gd name="T33" fmla="*/ 27 h 107"/>
                <a:gd name="T34" fmla="*/ 1 w 67"/>
                <a:gd name="T35" fmla="*/ 29 h 107"/>
                <a:gd name="T36" fmla="*/ 1 w 67"/>
                <a:gd name="T37" fmla="*/ 32 h 107"/>
                <a:gd name="T38" fmla="*/ 1 w 67"/>
                <a:gd name="T39" fmla="*/ 35 h 107"/>
                <a:gd name="T40" fmla="*/ 1 w 67"/>
                <a:gd name="T41" fmla="*/ 36 h 107"/>
                <a:gd name="T42" fmla="*/ 1 w 67"/>
                <a:gd name="T43" fmla="*/ 39 h 107"/>
                <a:gd name="T44" fmla="*/ 1 w 67"/>
                <a:gd name="T45" fmla="*/ 42 h 107"/>
                <a:gd name="T46" fmla="*/ 1 w 67"/>
                <a:gd name="T47" fmla="*/ 46 h 107"/>
                <a:gd name="T48" fmla="*/ 2 w 67"/>
                <a:gd name="T49" fmla="*/ 51 h 107"/>
                <a:gd name="T50" fmla="*/ 4 w 67"/>
                <a:gd name="T51" fmla="*/ 51 h 107"/>
                <a:gd name="T52" fmla="*/ 4 w 67"/>
                <a:gd name="T53" fmla="*/ 46 h 107"/>
                <a:gd name="T54" fmla="*/ 3 w 67"/>
                <a:gd name="T55" fmla="*/ 33 h 107"/>
                <a:gd name="T56" fmla="*/ 3 w 67"/>
                <a:gd name="T57" fmla="*/ 23 h 107"/>
                <a:gd name="T58" fmla="*/ 4 w 67"/>
                <a:gd name="T59" fmla="*/ 20 h 107"/>
                <a:gd name="T60" fmla="*/ 4 w 67"/>
                <a:gd name="T61" fmla="*/ 17 h 107"/>
                <a:gd name="T62" fmla="*/ 5 w 67"/>
                <a:gd name="T63" fmla="*/ 12 h 107"/>
                <a:gd name="T64" fmla="*/ 6 w 67"/>
                <a:gd name="T65" fmla="*/ 9 h 107"/>
                <a:gd name="T66" fmla="*/ 9 w 67"/>
                <a:gd name="T67" fmla="*/ 6 h 107"/>
                <a:gd name="T68" fmla="*/ 13 w 67"/>
                <a:gd name="T69" fmla="*/ 4 h 107"/>
                <a:gd name="T70" fmla="*/ 15 w 67"/>
                <a:gd name="T71" fmla="*/ 3 h 107"/>
                <a:gd name="T72" fmla="*/ 16 w 67"/>
                <a:gd name="T73" fmla="*/ 3 h 107"/>
                <a:gd name="T74" fmla="*/ 22 w 67"/>
                <a:gd name="T75" fmla="*/ 3 h 107"/>
                <a:gd name="T76" fmla="*/ 25 w 67"/>
                <a:gd name="T77" fmla="*/ 4 h 107"/>
                <a:gd name="T78" fmla="*/ 28 w 67"/>
                <a:gd name="T79" fmla="*/ 9 h 107"/>
                <a:gd name="T80" fmla="*/ 29 w 67"/>
                <a:gd name="T81" fmla="*/ 12 h 107"/>
                <a:gd name="T82" fmla="*/ 30 w 67"/>
                <a:gd name="T83" fmla="*/ 14 h 107"/>
                <a:gd name="T84" fmla="*/ 30 w 67"/>
                <a:gd name="T85" fmla="*/ 17 h 107"/>
                <a:gd name="T86" fmla="*/ 30 w 67"/>
                <a:gd name="T87" fmla="*/ 19 h 107"/>
                <a:gd name="T88" fmla="*/ 31 w 67"/>
                <a:gd name="T89" fmla="*/ 21 h 107"/>
                <a:gd name="T90" fmla="*/ 31 w 67"/>
                <a:gd name="T91" fmla="*/ 24 h 107"/>
                <a:gd name="T92" fmla="*/ 31 w 67"/>
                <a:gd name="T93" fmla="*/ 26 h 107"/>
                <a:gd name="T94" fmla="*/ 31 w 67"/>
                <a:gd name="T95" fmla="*/ 28 h 107"/>
                <a:gd name="T96" fmla="*/ 31 w 67"/>
                <a:gd name="T97" fmla="*/ 29 h 107"/>
                <a:gd name="T98" fmla="*/ 31 w 67"/>
                <a:gd name="T99" fmla="*/ 31 h 107"/>
                <a:gd name="T100" fmla="*/ 32 w 67"/>
                <a:gd name="T101" fmla="*/ 34 h 107"/>
                <a:gd name="T102" fmla="*/ 31 w 67"/>
                <a:gd name="T103" fmla="*/ 35 h 107"/>
                <a:gd name="T104" fmla="*/ 32 w 67"/>
                <a:gd name="T105" fmla="*/ 38 h 107"/>
                <a:gd name="T106" fmla="*/ 32 w 67"/>
                <a:gd name="T107" fmla="*/ 39 h 107"/>
                <a:gd name="T108" fmla="*/ 31 w 67"/>
                <a:gd name="T109" fmla="*/ 40 h 107"/>
                <a:gd name="T110" fmla="*/ 31 w 67"/>
                <a:gd name="T111" fmla="*/ 42 h 107"/>
                <a:gd name="T112" fmla="*/ 31 w 67"/>
                <a:gd name="T113" fmla="*/ 45 h 107"/>
                <a:gd name="T114" fmla="*/ 32 w 67"/>
                <a:gd name="T115" fmla="*/ 46 h 107"/>
                <a:gd name="T116" fmla="*/ 31 w 67"/>
                <a:gd name="T117" fmla="*/ 48 h 107"/>
                <a:gd name="T118" fmla="*/ 31 w 67"/>
                <a:gd name="T119" fmla="*/ 52 h 107"/>
                <a:gd name="T120" fmla="*/ 32 w 67"/>
                <a:gd name="T121" fmla="*/ 52 h 107"/>
                <a:gd name="T122" fmla="*/ 35 w 67"/>
                <a:gd name="T123" fmla="*/ 40 h 1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" h="107">
                  <a:moveTo>
                    <a:pt x="67" y="79"/>
                  </a:moveTo>
                  <a:lnTo>
                    <a:pt x="67" y="79"/>
                  </a:lnTo>
                  <a:lnTo>
                    <a:pt x="67" y="78"/>
                  </a:lnTo>
                  <a:lnTo>
                    <a:pt x="67" y="59"/>
                  </a:lnTo>
                  <a:lnTo>
                    <a:pt x="67" y="50"/>
                  </a:lnTo>
                  <a:lnTo>
                    <a:pt x="65" y="38"/>
                  </a:lnTo>
                  <a:lnTo>
                    <a:pt x="64" y="22"/>
                  </a:lnTo>
                  <a:lnTo>
                    <a:pt x="62" y="19"/>
                  </a:lnTo>
                  <a:lnTo>
                    <a:pt x="61" y="16"/>
                  </a:lnTo>
                  <a:lnTo>
                    <a:pt x="61" y="13"/>
                  </a:lnTo>
                  <a:lnTo>
                    <a:pt x="55" y="7"/>
                  </a:lnTo>
                  <a:lnTo>
                    <a:pt x="53" y="6"/>
                  </a:lnTo>
                  <a:lnTo>
                    <a:pt x="52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12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32"/>
                  </a:lnTo>
                  <a:lnTo>
                    <a:pt x="1" y="35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2"/>
                  </a:lnTo>
                  <a:lnTo>
                    <a:pt x="1" y="45"/>
                  </a:lnTo>
                  <a:lnTo>
                    <a:pt x="1" y="47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1" y="52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1" y="56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1" y="64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1" y="74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1" y="79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7"/>
                  </a:lnTo>
                  <a:lnTo>
                    <a:pt x="1" y="88"/>
                  </a:lnTo>
                  <a:lnTo>
                    <a:pt x="1" y="93"/>
                  </a:lnTo>
                  <a:lnTo>
                    <a:pt x="1" y="94"/>
                  </a:lnTo>
                  <a:lnTo>
                    <a:pt x="1" y="96"/>
                  </a:lnTo>
                  <a:lnTo>
                    <a:pt x="3" y="99"/>
                  </a:lnTo>
                  <a:lnTo>
                    <a:pt x="3" y="102"/>
                  </a:lnTo>
                  <a:lnTo>
                    <a:pt x="4" y="105"/>
                  </a:lnTo>
                  <a:lnTo>
                    <a:pt x="4" y="107"/>
                  </a:lnTo>
                  <a:lnTo>
                    <a:pt x="6" y="107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8" y="102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8" y="90"/>
                  </a:lnTo>
                  <a:lnTo>
                    <a:pt x="6" y="87"/>
                  </a:lnTo>
                  <a:lnTo>
                    <a:pt x="6" y="73"/>
                  </a:lnTo>
                  <a:lnTo>
                    <a:pt x="6" y="67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9" y="29"/>
                  </a:lnTo>
                  <a:lnTo>
                    <a:pt x="9" y="27"/>
                  </a:lnTo>
                  <a:lnTo>
                    <a:pt x="9" y="24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2" y="18"/>
                  </a:lnTo>
                  <a:lnTo>
                    <a:pt x="14" y="16"/>
                  </a:lnTo>
                  <a:lnTo>
                    <a:pt x="15" y="13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41" y="7"/>
                  </a:lnTo>
                  <a:lnTo>
                    <a:pt x="43" y="6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50" y="10"/>
                  </a:lnTo>
                  <a:lnTo>
                    <a:pt x="53" y="16"/>
                  </a:lnTo>
                  <a:lnTo>
                    <a:pt x="53" y="18"/>
                  </a:lnTo>
                  <a:lnTo>
                    <a:pt x="55" y="18"/>
                  </a:lnTo>
                  <a:lnTo>
                    <a:pt x="56" y="21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6" y="30"/>
                  </a:lnTo>
                  <a:lnTo>
                    <a:pt x="58" y="32"/>
                  </a:lnTo>
                  <a:lnTo>
                    <a:pt x="58" y="33"/>
                  </a:lnTo>
                  <a:lnTo>
                    <a:pt x="58" y="35"/>
                  </a:lnTo>
                  <a:lnTo>
                    <a:pt x="58" y="36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9" y="45"/>
                  </a:lnTo>
                  <a:lnTo>
                    <a:pt x="59" y="47"/>
                  </a:lnTo>
                  <a:lnTo>
                    <a:pt x="59" y="48"/>
                  </a:lnTo>
                  <a:lnTo>
                    <a:pt x="59" y="50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9" y="56"/>
                  </a:lnTo>
                  <a:lnTo>
                    <a:pt x="59" y="58"/>
                  </a:lnTo>
                  <a:lnTo>
                    <a:pt x="59" y="59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4"/>
                  </a:lnTo>
                  <a:lnTo>
                    <a:pt x="59" y="67"/>
                  </a:lnTo>
                  <a:lnTo>
                    <a:pt x="61" y="67"/>
                  </a:lnTo>
                  <a:lnTo>
                    <a:pt x="61" y="68"/>
                  </a:lnTo>
                  <a:lnTo>
                    <a:pt x="61" y="70"/>
                  </a:lnTo>
                  <a:lnTo>
                    <a:pt x="59" y="70"/>
                  </a:lnTo>
                  <a:lnTo>
                    <a:pt x="59" y="71"/>
                  </a:lnTo>
                  <a:lnTo>
                    <a:pt x="59" y="73"/>
                  </a:lnTo>
                  <a:lnTo>
                    <a:pt x="61" y="73"/>
                  </a:lnTo>
                  <a:lnTo>
                    <a:pt x="59" y="74"/>
                  </a:lnTo>
                  <a:lnTo>
                    <a:pt x="59" y="76"/>
                  </a:lnTo>
                  <a:lnTo>
                    <a:pt x="61" y="76"/>
                  </a:lnTo>
                  <a:lnTo>
                    <a:pt x="59" y="76"/>
                  </a:lnTo>
                  <a:lnTo>
                    <a:pt x="59" y="78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59" y="79"/>
                  </a:lnTo>
                  <a:lnTo>
                    <a:pt x="59" y="81"/>
                  </a:lnTo>
                  <a:lnTo>
                    <a:pt x="59" y="82"/>
                  </a:lnTo>
                  <a:lnTo>
                    <a:pt x="59" y="84"/>
                  </a:lnTo>
                  <a:lnTo>
                    <a:pt x="59" y="85"/>
                  </a:lnTo>
                  <a:lnTo>
                    <a:pt x="59" y="87"/>
                  </a:lnTo>
                  <a:lnTo>
                    <a:pt x="59" y="88"/>
                  </a:lnTo>
                  <a:lnTo>
                    <a:pt x="58" y="88"/>
                  </a:lnTo>
                  <a:lnTo>
                    <a:pt x="59" y="90"/>
                  </a:lnTo>
                  <a:lnTo>
                    <a:pt x="59" y="91"/>
                  </a:lnTo>
                  <a:lnTo>
                    <a:pt x="58" y="91"/>
                  </a:lnTo>
                  <a:lnTo>
                    <a:pt x="59" y="93"/>
                  </a:lnTo>
                  <a:lnTo>
                    <a:pt x="61" y="93"/>
                  </a:lnTo>
                  <a:lnTo>
                    <a:pt x="59" y="94"/>
                  </a:lnTo>
                  <a:lnTo>
                    <a:pt x="59" y="96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9" y="99"/>
                  </a:lnTo>
                  <a:lnTo>
                    <a:pt x="58" y="99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61" y="104"/>
                  </a:lnTo>
                  <a:lnTo>
                    <a:pt x="61" y="105"/>
                  </a:lnTo>
                  <a:lnTo>
                    <a:pt x="62" y="105"/>
                  </a:lnTo>
                  <a:lnTo>
                    <a:pt x="65" y="105"/>
                  </a:lnTo>
                  <a:lnTo>
                    <a:pt x="67" y="104"/>
                  </a:lnTo>
                  <a:lnTo>
                    <a:pt x="67" y="91"/>
                  </a:lnTo>
                  <a:lnTo>
                    <a:pt x="67" y="81"/>
                  </a:lnTo>
                  <a:lnTo>
                    <a:pt x="6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37" name="Freeform 16">
              <a:extLst>
                <a:ext uri="{FF2B5EF4-FFF2-40B4-BE49-F238E27FC236}">
                  <a16:creationId xmlns:a16="http://schemas.microsoft.com/office/drawing/2014/main" id="{A941E299-BFDD-4762-B591-8779CD14E2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644" y="4023"/>
              <a:ext cx="146" cy="146"/>
            </a:xfrm>
            <a:custGeom>
              <a:avLst/>
              <a:gdLst>
                <a:gd name="T0" fmla="*/ 0 w 291"/>
                <a:gd name="T1" fmla="*/ 0 h 292"/>
                <a:gd name="T2" fmla="*/ 0 w 291"/>
                <a:gd name="T3" fmla="*/ 146 h 292"/>
                <a:gd name="T4" fmla="*/ 146 w 291"/>
                <a:gd name="T5" fmla="*/ 146 h 292"/>
                <a:gd name="T6" fmla="*/ 146 w 291"/>
                <a:gd name="T7" fmla="*/ 0 h 292"/>
                <a:gd name="T8" fmla="*/ 0 w 291"/>
                <a:gd name="T9" fmla="*/ 0 h 292"/>
                <a:gd name="T10" fmla="*/ 0 w 291"/>
                <a:gd name="T11" fmla="*/ 0 h 292"/>
                <a:gd name="T12" fmla="*/ 138 w 291"/>
                <a:gd name="T13" fmla="*/ 139 h 292"/>
                <a:gd name="T14" fmla="*/ 8 w 291"/>
                <a:gd name="T15" fmla="*/ 139 h 292"/>
                <a:gd name="T16" fmla="*/ 8 w 291"/>
                <a:gd name="T17" fmla="*/ 8 h 292"/>
                <a:gd name="T18" fmla="*/ 138 w 291"/>
                <a:gd name="T19" fmla="*/ 8 h 292"/>
                <a:gd name="T20" fmla="*/ 138 w 291"/>
                <a:gd name="T21" fmla="*/ 139 h 292"/>
                <a:gd name="T22" fmla="*/ 138 w 291"/>
                <a:gd name="T23" fmla="*/ 139 h 2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91" h="292">
                  <a:moveTo>
                    <a:pt x="0" y="0"/>
                  </a:moveTo>
                  <a:lnTo>
                    <a:pt x="0" y="292"/>
                  </a:lnTo>
                  <a:lnTo>
                    <a:pt x="291" y="292"/>
                  </a:lnTo>
                  <a:lnTo>
                    <a:pt x="291" y="0"/>
                  </a:lnTo>
                  <a:lnTo>
                    <a:pt x="0" y="0"/>
                  </a:lnTo>
                  <a:close/>
                  <a:moveTo>
                    <a:pt x="276" y="277"/>
                  </a:moveTo>
                  <a:lnTo>
                    <a:pt x="15" y="277"/>
                  </a:lnTo>
                  <a:lnTo>
                    <a:pt x="15" y="15"/>
                  </a:lnTo>
                  <a:lnTo>
                    <a:pt x="276" y="15"/>
                  </a:lnTo>
                  <a:lnTo>
                    <a:pt x="276" y="2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04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91956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12083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741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29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8435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16975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17859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397408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3315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hc" descr="Normal Document"/>
          <p:cNvSpPr txBox="1"/>
          <p:nvPr userDrawn="1"/>
        </p:nvSpPr>
        <p:spPr>
          <a:xfrm>
            <a:off x="0" y="0"/>
            <a:ext cx="7559675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850" b="0" i="0" u="none" baseline="0">
                <a:solidFill>
                  <a:srgbClr val="333333"/>
                </a:solidFill>
                <a:latin typeface="Microsoft Sans Serif" panose="020B0604020202020204" pitchFamily="34" charset="0"/>
              </a:rPr>
              <a:t>Normal Document</a:t>
            </a:r>
          </a:p>
        </p:txBody>
      </p:sp>
    </p:spTree>
    <p:extLst>
      <p:ext uri="{BB962C8B-B14F-4D97-AF65-F5344CB8AC3E}">
        <p14:creationId xmlns:p14="http://schemas.microsoft.com/office/powerpoint/2010/main" val="11928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162800" y="229083"/>
            <a:ext cx="3968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252" name="Picture 9" descr="ISP_Albania_CMY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8" y="243755"/>
            <a:ext cx="2841448" cy="54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265"/>
          <p:cNvSpPr>
            <a:spLocks noChangeArrowheads="1"/>
          </p:cNvSpPr>
          <p:nvPr/>
        </p:nvSpPr>
        <p:spPr bwMode="gray">
          <a:xfrm>
            <a:off x="950503" y="2619628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Compliance &amp; AML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M.Rriska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21" name="Rectangle 348"/>
          <p:cNvSpPr>
            <a:spLocks noChangeArrowheads="1"/>
          </p:cNvSpPr>
          <p:nvPr/>
        </p:nvSpPr>
        <p:spPr bwMode="gray">
          <a:xfrm>
            <a:off x="988303" y="3179240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AML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D.Nase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22" name="Shape 163"/>
          <p:cNvCxnSpPr>
            <a:cxnSpLocks noChangeShapeType="1"/>
          </p:cNvCxnSpPr>
          <p:nvPr/>
        </p:nvCxnSpPr>
        <p:spPr bwMode="auto">
          <a:xfrm rot="16200000" flipH="1">
            <a:off x="3943965" y="1470032"/>
            <a:ext cx="106651" cy="52704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186"/>
          <p:cNvCxnSpPr>
            <a:cxnSpLocks noChangeShapeType="1"/>
            <a:stCxn id="20" idx="2"/>
            <a:endCxn id="21" idx="0"/>
          </p:cNvCxnSpPr>
          <p:nvPr/>
        </p:nvCxnSpPr>
        <p:spPr bwMode="auto">
          <a:xfrm>
            <a:off x="1258303" y="2983228"/>
            <a:ext cx="0" cy="196012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348"/>
          <p:cNvSpPr>
            <a:spLocks noChangeArrowheads="1"/>
          </p:cNvSpPr>
          <p:nvPr/>
        </p:nvSpPr>
        <p:spPr bwMode="gray">
          <a:xfrm>
            <a:off x="3067292" y="811728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Organization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M.Bakalli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26" name="Rectangle 348"/>
          <p:cNvSpPr>
            <a:spLocks noChangeArrowheads="1"/>
          </p:cNvSpPr>
          <p:nvPr/>
        </p:nvSpPr>
        <p:spPr bwMode="gray">
          <a:xfrm>
            <a:off x="3078020" y="841868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Internal Communication &amp;</a:t>
            </a:r>
          </a:p>
          <a:p>
            <a:pPr algn="ctr" defTabSz="861993">
              <a:lnSpc>
                <a:spcPct val="80000"/>
              </a:lnSpc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CSR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A.Kraja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27" name="Rectangle 348"/>
          <p:cNvSpPr>
            <a:spLocks noChangeArrowheads="1"/>
          </p:cNvSpPr>
          <p:nvPr/>
        </p:nvSpPr>
        <p:spPr bwMode="gray">
          <a:xfrm>
            <a:off x="3075074" y="751226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r>
              <a:rPr lang="en-US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People </a:t>
            </a:r>
            <a:r>
              <a:rPr lang="en-US" sz="4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Mgmt</a:t>
            </a:r>
            <a:r>
              <a:rPr lang="en-US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,  Recruitment, Training &amp; Development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L.Lami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28" name="Rectangle 348"/>
          <p:cNvSpPr>
            <a:spLocks noChangeArrowheads="1"/>
          </p:cNvSpPr>
          <p:nvPr/>
        </p:nvSpPr>
        <p:spPr bwMode="gray">
          <a:xfrm>
            <a:off x="3075074" y="7815874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Remuneration, Payroll &amp; HR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Administration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A.Rexhepi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33" name="Rectangle 25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353970" y="1206246"/>
            <a:ext cx="759600" cy="4716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6969" rIns="0" bIns="0" anchor="ctr" anchorCtr="1"/>
          <a:lstStyle/>
          <a:p>
            <a:pPr algn="ctr" defTabSz="861993">
              <a:defRPr/>
            </a:pPr>
            <a:r>
              <a:rPr lang="en-US" sz="700" b="1" kern="0" dirty="0">
                <a:latin typeface="Arial" panose="020B0604020202020204" pitchFamily="34" charset="0"/>
                <a:cs typeface="Arial" panose="020B0604020202020204" pitchFamily="34" charset="0"/>
              </a:rPr>
              <a:t>Board of</a:t>
            </a:r>
          </a:p>
          <a:p>
            <a:pPr algn="ctr" defTabSz="861993">
              <a:defRPr/>
            </a:pPr>
            <a:r>
              <a:rPr lang="en-US" sz="700" b="1" kern="0" dirty="0">
                <a:latin typeface="Arial" panose="020B0604020202020204" pitchFamily="34" charset="0"/>
                <a:cs typeface="Arial" panose="020B0604020202020204" pitchFamily="34" charset="0"/>
              </a:rPr>
              <a:t>Directors</a:t>
            </a:r>
          </a:p>
          <a:p>
            <a:pPr algn="ctr" defTabSz="861993">
              <a:defRPr/>
            </a:pPr>
            <a:r>
              <a:rPr lang="en-US" sz="700" kern="0" dirty="0">
                <a:latin typeface="Arial" panose="020B0604020202020204" pitchFamily="34" charset="0"/>
                <a:cs typeface="Arial" panose="020B0604020202020204" pitchFamily="34" charset="0"/>
              </a:rPr>
              <a:t>Chairman</a:t>
            </a:r>
          </a:p>
        </p:txBody>
      </p:sp>
      <p:cxnSp>
        <p:nvCxnSpPr>
          <p:cNvPr id="34" name="Connettore 1 23"/>
          <p:cNvCxnSpPr>
            <a:stCxn id="36" idx="0"/>
            <a:endCxn id="33" idx="2"/>
          </p:cNvCxnSpPr>
          <p:nvPr/>
        </p:nvCxnSpPr>
        <p:spPr>
          <a:xfrm flipH="1" flipV="1">
            <a:off x="3733770" y="1677846"/>
            <a:ext cx="0" cy="221621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291"/>
          <p:cNvSpPr>
            <a:spLocks noChangeArrowheads="1"/>
          </p:cNvSpPr>
          <p:nvPr/>
        </p:nvSpPr>
        <p:spPr bwMode="gray">
          <a:xfrm>
            <a:off x="4260810" y="160269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Internal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Audit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E.Bicaku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36" name="Rectangle 25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59111" y="1899467"/>
            <a:ext cx="759600" cy="4716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6969" rIns="0" bIns="0" anchor="ctr" anchorCtr="1"/>
          <a:lstStyle/>
          <a:p>
            <a:pPr algn="ctr" defTabSz="861993">
              <a:defRPr/>
            </a:pPr>
            <a:r>
              <a:rPr lang="en-US" sz="700" kern="0" dirty="0">
                <a:latin typeface="Arial" panose="020B0604020202020204" pitchFamily="34" charset="0"/>
                <a:cs typeface="Arial" panose="020B0604020202020204" pitchFamily="34" charset="0"/>
              </a:rPr>
              <a:t>CEO </a:t>
            </a:r>
            <a:r>
              <a:rPr lang="en-US" sz="700" i="1" kern="0" baseline="3000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1</a:t>
            </a:r>
            <a:r>
              <a:rPr lang="en-US" sz="7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defTabSz="861993">
              <a:defRPr/>
            </a:pPr>
            <a:r>
              <a:rPr lang="en-US" sz="600" i="1" kern="0" dirty="0">
                <a:latin typeface="Arial" panose="020B0604020202020204" pitchFamily="34" charset="0"/>
                <a:cs typeface="Arial" panose="020B0604020202020204" pitchFamily="34" charset="0"/>
              </a:rPr>
              <a:t>G. </a:t>
            </a:r>
            <a:r>
              <a:rPr lang="en-US" sz="600" i="1" kern="0" dirty="0" err="1">
                <a:latin typeface="Arial" panose="020B0604020202020204" pitchFamily="34" charset="0"/>
                <a:cs typeface="Arial" panose="020B0604020202020204" pitchFamily="34" charset="0"/>
              </a:rPr>
              <a:t>Giampietro</a:t>
            </a:r>
            <a:endParaRPr lang="en-US" sz="600" i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Elbow Connector 70"/>
          <p:cNvCxnSpPr>
            <a:stCxn id="36" idx="2"/>
            <a:endCxn id="20" idx="0"/>
          </p:cNvCxnSpPr>
          <p:nvPr/>
        </p:nvCxnSpPr>
        <p:spPr>
          <a:xfrm rot="5400000">
            <a:off x="2374327" y="1255043"/>
            <a:ext cx="248561" cy="2480608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Elbow Connector 72"/>
          <p:cNvCxnSpPr>
            <a:cxnSpLocks/>
            <a:stCxn id="36" idx="2"/>
            <a:endCxn id="133" idx="0"/>
          </p:cNvCxnSpPr>
          <p:nvPr/>
        </p:nvCxnSpPr>
        <p:spPr>
          <a:xfrm rot="16200000" flipH="1">
            <a:off x="4985064" y="1124914"/>
            <a:ext cx="248561" cy="2740866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AutoShape 414"/>
          <p:cNvCxnSpPr>
            <a:cxnSpLocks noChangeShapeType="1"/>
            <a:stCxn id="108" idx="1"/>
          </p:cNvCxnSpPr>
          <p:nvPr/>
        </p:nvCxnSpPr>
        <p:spPr bwMode="auto">
          <a:xfrm rot="10800000">
            <a:off x="2018419" y="4632046"/>
            <a:ext cx="48995" cy="20505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AutoShape 414"/>
          <p:cNvCxnSpPr>
            <a:cxnSpLocks noChangeShapeType="1"/>
            <a:stCxn id="110" idx="1"/>
          </p:cNvCxnSpPr>
          <p:nvPr/>
        </p:nvCxnSpPr>
        <p:spPr bwMode="auto">
          <a:xfrm rot="10800000">
            <a:off x="2018415" y="4636699"/>
            <a:ext cx="48999" cy="56444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AutoShape 414"/>
          <p:cNvCxnSpPr>
            <a:cxnSpLocks noChangeShapeType="1"/>
            <a:stCxn id="111" idx="1"/>
          </p:cNvCxnSpPr>
          <p:nvPr/>
        </p:nvCxnSpPr>
        <p:spPr bwMode="auto">
          <a:xfrm rot="10800000">
            <a:off x="2018415" y="4662095"/>
            <a:ext cx="48999" cy="94949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Rectangle 266"/>
          <p:cNvSpPr>
            <a:spLocks noChangeArrowheads="1"/>
          </p:cNvSpPr>
          <p:nvPr/>
        </p:nvSpPr>
        <p:spPr bwMode="gray">
          <a:xfrm>
            <a:off x="414941" y="5438354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Affluent &amp; Private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Client </a:t>
            </a:r>
            <a:r>
              <a:rPr lang="en-US" sz="700" kern="0" baseline="3000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4)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E.Xhaferi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52" name="Rectangle 270"/>
          <p:cNvSpPr>
            <a:spLocks noChangeArrowheads="1"/>
          </p:cNvSpPr>
          <p:nvPr/>
        </p:nvSpPr>
        <p:spPr bwMode="gray">
          <a:xfrm>
            <a:off x="1120386" y="512651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Network Planning, Monitoring &amp; Pricing</a:t>
            </a:r>
          </a:p>
          <a:p>
            <a:pPr algn="ctr" defTabSz="861993">
              <a:lnSpc>
                <a:spcPct val="80000"/>
              </a:lnSpc>
            </a:pPr>
            <a:r>
              <a:rPr lang="en-US" sz="6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a.i.P.Bianco</a:t>
            </a:r>
            <a:endParaRPr lang="en-US" sz="6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56" name="Rectangle 234"/>
          <p:cNvSpPr>
            <a:spLocks noChangeArrowheads="1"/>
          </p:cNvSpPr>
          <p:nvPr/>
        </p:nvSpPr>
        <p:spPr bwMode="gray">
          <a:xfrm>
            <a:off x="6488410" y="5018938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Accounting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G.Vllamasi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57" name="Rectangle 235"/>
          <p:cNvSpPr>
            <a:spLocks noChangeArrowheads="1"/>
          </p:cNvSpPr>
          <p:nvPr/>
        </p:nvSpPr>
        <p:spPr bwMode="gray">
          <a:xfrm>
            <a:off x="6488410" y="5428084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Planning &amp; Control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E.Demneri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58" name="Rectangle 329"/>
          <p:cNvSpPr>
            <a:spLocks noChangeArrowheads="1"/>
          </p:cNvSpPr>
          <p:nvPr/>
        </p:nvSpPr>
        <p:spPr bwMode="gray">
          <a:xfrm>
            <a:off x="5608082" y="584088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Payments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L.Shiroka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60" name="Rectangle 334"/>
          <p:cNvSpPr>
            <a:spLocks noChangeArrowheads="1"/>
          </p:cNvSpPr>
          <p:nvPr/>
        </p:nvSpPr>
        <p:spPr bwMode="gray">
          <a:xfrm>
            <a:off x="5608082" y="615447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Treasury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Back Office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F.Kristo</a:t>
            </a:r>
          </a:p>
        </p:txBody>
      </p:sp>
      <p:cxnSp>
        <p:nvCxnSpPr>
          <p:cNvPr id="61" name="AutoShape 335"/>
          <p:cNvCxnSpPr>
            <a:cxnSpLocks noChangeShapeType="1"/>
            <a:endCxn id="60" idx="1"/>
          </p:cNvCxnSpPr>
          <p:nvPr/>
        </p:nvCxnSpPr>
        <p:spPr bwMode="auto">
          <a:xfrm rot="16200000" flipH="1">
            <a:off x="5310836" y="5990429"/>
            <a:ext cx="550794" cy="4369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Rectangle 337"/>
          <p:cNvSpPr>
            <a:spLocks noChangeArrowheads="1"/>
          </p:cNvSpPr>
          <p:nvPr/>
        </p:nvSpPr>
        <p:spPr bwMode="gray">
          <a:xfrm>
            <a:off x="5608082" y="552597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it-IT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Retail,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 &amp; Corporate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Back Office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S.Shkodrani</a:t>
            </a:r>
          </a:p>
        </p:txBody>
      </p:sp>
      <p:cxnSp>
        <p:nvCxnSpPr>
          <p:cNvPr id="71" name="Shape 186"/>
          <p:cNvCxnSpPr>
            <a:cxnSpLocks noChangeShapeType="1"/>
            <a:endCxn id="62" idx="1"/>
          </p:cNvCxnSpPr>
          <p:nvPr/>
        </p:nvCxnSpPr>
        <p:spPr bwMode="auto">
          <a:xfrm rot="16200000" flipH="1">
            <a:off x="5468398" y="5519494"/>
            <a:ext cx="235670" cy="4369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Shape 188"/>
          <p:cNvCxnSpPr>
            <a:cxnSpLocks noChangeShapeType="1"/>
            <a:endCxn id="58" idx="1"/>
          </p:cNvCxnSpPr>
          <p:nvPr/>
        </p:nvCxnSpPr>
        <p:spPr bwMode="auto">
          <a:xfrm rot="16200000" flipH="1">
            <a:off x="5329992" y="5695995"/>
            <a:ext cx="512482" cy="4369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Shape 190"/>
          <p:cNvCxnSpPr>
            <a:cxnSpLocks noChangeShapeType="1"/>
            <a:endCxn id="124" idx="1"/>
          </p:cNvCxnSpPr>
          <p:nvPr/>
        </p:nvCxnSpPr>
        <p:spPr bwMode="auto">
          <a:xfrm rot="16200000" flipH="1">
            <a:off x="4846435" y="6150229"/>
            <a:ext cx="1479596" cy="4369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Rectangle 334"/>
          <p:cNvSpPr>
            <a:spLocks noChangeArrowheads="1"/>
          </p:cNvSpPr>
          <p:nvPr/>
        </p:nvSpPr>
        <p:spPr bwMode="gray">
          <a:xfrm>
            <a:off x="3982839" y="6659283"/>
            <a:ext cx="568037" cy="26413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defTabSz="861993">
              <a:lnSpc>
                <a:spcPct val="80000"/>
              </a:lnSpc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Enterprise, Market &amp; Financial Risk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A.Dhamo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75" name="Elbow Connector 154"/>
          <p:cNvCxnSpPr>
            <a:cxnSpLocks noChangeShapeType="1"/>
            <a:endCxn id="74" idx="1"/>
          </p:cNvCxnSpPr>
          <p:nvPr/>
        </p:nvCxnSpPr>
        <p:spPr bwMode="auto">
          <a:xfrm rot="16200000" flipH="1">
            <a:off x="3833051" y="6641560"/>
            <a:ext cx="251806" cy="4777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AutoShape 408"/>
          <p:cNvCxnSpPr>
            <a:cxnSpLocks noChangeShapeType="1"/>
            <a:stCxn id="115" idx="1"/>
          </p:cNvCxnSpPr>
          <p:nvPr/>
        </p:nvCxnSpPr>
        <p:spPr bwMode="auto">
          <a:xfrm rot="10800000">
            <a:off x="3935071" y="6555684"/>
            <a:ext cx="47768" cy="54674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Rectangle 330"/>
          <p:cNvSpPr>
            <a:spLocks noChangeArrowheads="1"/>
          </p:cNvSpPr>
          <p:nvPr/>
        </p:nvSpPr>
        <p:spPr bwMode="gray">
          <a:xfrm>
            <a:off x="6488410" y="470390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Procurement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E.Dore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5" name="Rectangle 330"/>
          <p:cNvSpPr>
            <a:spLocks noChangeArrowheads="1"/>
          </p:cNvSpPr>
          <p:nvPr/>
        </p:nvSpPr>
        <p:spPr bwMode="gray">
          <a:xfrm>
            <a:off x="5608082" y="646745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Cash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Handling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A.Toska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86" name="Shape 190"/>
          <p:cNvCxnSpPr>
            <a:cxnSpLocks noChangeShapeType="1"/>
            <a:endCxn id="85" idx="1"/>
          </p:cNvCxnSpPr>
          <p:nvPr/>
        </p:nvCxnSpPr>
        <p:spPr bwMode="auto">
          <a:xfrm rot="16200000" flipH="1">
            <a:off x="4997284" y="5989857"/>
            <a:ext cx="1177898" cy="4369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Rectangle 334"/>
          <p:cNvSpPr>
            <a:spLocks noChangeArrowheads="1"/>
          </p:cNvSpPr>
          <p:nvPr/>
        </p:nvSpPr>
        <p:spPr bwMode="gray">
          <a:xfrm>
            <a:off x="6561856" y="6251154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Treasury &amp;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Customer</a:t>
            </a:r>
            <a:endParaRPr lang="it-IT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Execution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H.Doko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" name="Rectangle 329"/>
          <p:cNvSpPr>
            <a:spLocks noChangeArrowheads="1"/>
          </p:cNvSpPr>
          <p:nvPr/>
        </p:nvSpPr>
        <p:spPr bwMode="gray">
          <a:xfrm>
            <a:off x="6561856" y="6565453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ALM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E.Mineu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4" name="Rectangle 329"/>
          <p:cNvSpPr>
            <a:spLocks noChangeArrowheads="1"/>
          </p:cNvSpPr>
          <p:nvPr/>
        </p:nvSpPr>
        <p:spPr bwMode="gray">
          <a:xfrm>
            <a:off x="6561856" y="687585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Financial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Instruments &amp;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Sales</a:t>
            </a:r>
          </a:p>
          <a:p>
            <a:pPr algn="ctr" defTabSz="861993">
              <a:lnSpc>
                <a:spcPct val="80000"/>
              </a:lnSpc>
            </a:pPr>
            <a:r>
              <a:rPr lang="it-IT" sz="55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E.Premti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6" name="Rectangle 371"/>
          <p:cNvSpPr>
            <a:spLocks noChangeArrowheads="1"/>
          </p:cNvSpPr>
          <p:nvPr/>
        </p:nvSpPr>
        <p:spPr bwMode="gray">
          <a:xfrm>
            <a:off x="3908719" y="6252480"/>
            <a:ext cx="615600" cy="363600"/>
          </a:xfrm>
          <a:prstGeom prst="wedgeRectCallout">
            <a:avLst>
              <a:gd name="adj1" fmla="val -45908"/>
              <a:gd name="adj2" fmla="val 394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Risk Management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E.Mehmeti</a:t>
            </a:r>
            <a:endParaRPr lang="it-IT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8" name="Rectangle 383"/>
          <p:cNvSpPr>
            <a:spLocks noChangeArrowheads="1"/>
          </p:cNvSpPr>
          <p:nvPr/>
        </p:nvSpPr>
        <p:spPr bwMode="gray">
          <a:xfrm>
            <a:off x="3908719" y="5428785"/>
            <a:ext cx="615600" cy="363600"/>
          </a:xfrm>
          <a:prstGeom prst="wedgeRectCallout">
            <a:avLst>
              <a:gd name="adj1" fmla="val -44352"/>
              <a:gd name="adj2" fmla="val 47132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Credit Portfolio Analysis &amp; Administration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S.Pellumbi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9" name="Rectangle 331"/>
          <p:cNvSpPr>
            <a:spLocks noChangeArrowheads="1"/>
          </p:cNvSpPr>
          <p:nvPr/>
        </p:nvSpPr>
        <p:spPr bwMode="gray">
          <a:xfrm>
            <a:off x="5538512" y="5115830"/>
            <a:ext cx="615600" cy="363600"/>
          </a:xfrm>
          <a:prstGeom prst="wedgeRectCallout">
            <a:avLst>
              <a:gd name="adj1" fmla="val -46115"/>
              <a:gd name="adj2" fmla="val 38005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Back Office &amp; Payments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R.Lolo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00" name="Rectangle 330"/>
          <p:cNvSpPr>
            <a:spLocks noChangeArrowheads="1"/>
          </p:cNvSpPr>
          <p:nvPr/>
        </p:nvSpPr>
        <p:spPr bwMode="gray">
          <a:xfrm>
            <a:off x="6488410" y="5838652"/>
            <a:ext cx="615600" cy="363600"/>
          </a:xfrm>
          <a:prstGeom prst="wedgeRectCallout">
            <a:avLst>
              <a:gd name="adj1" fmla="val -46200"/>
              <a:gd name="adj2" fmla="val 4173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Treasury &amp;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ALM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S.Aliaj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01" name="AutoShape 414"/>
          <p:cNvCxnSpPr>
            <a:cxnSpLocks noChangeShapeType="1"/>
            <a:stCxn id="174" idx="1"/>
            <a:endCxn id="112" idx="4"/>
          </p:cNvCxnSpPr>
          <p:nvPr/>
        </p:nvCxnSpPr>
        <p:spPr bwMode="auto">
          <a:xfrm rot="10800000">
            <a:off x="2088876" y="6585961"/>
            <a:ext cx="35739" cy="37084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" name="Rectangle 348"/>
          <p:cNvSpPr>
            <a:spLocks noChangeArrowheads="1"/>
          </p:cNvSpPr>
          <p:nvPr/>
        </p:nvSpPr>
        <p:spPr bwMode="gray">
          <a:xfrm>
            <a:off x="2067413" y="4703902"/>
            <a:ext cx="504718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CRM &amp;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Network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Support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K.Korra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09" name="Rectangle 260"/>
          <p:cNvSpPr>
            <a:spLocks noChangeArrowheads="1"/>
          </p:cNvSpPr>
          <p:nvPr/>
        </p:nvSpPr>
        <p:spPr bwMode="gray">
          <a:xfrm>
            <a:off x="2067413" y="5839999"/>
            <a:ext cx="575379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alt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 Banking</a:t>
            </a:r>
          </a:p>
          <a:p>
            <a:pPr algn="ctr" defTabSz="861993">
              <a:lnSpc>
                <a:spcPct val="80000"/>
              </a:lnSpc>
            </a:pPr>
            <a:r>
              <a:rPr lang="it-IT" alt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Products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E.Koskija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10" name="Rectangle 261"/>
          <p:cNvSpPr>
            <a:spLocks noChangeArrowheads="1"/>
          </p:cNvSpPr>
          <p:nvPr/>
        </p:nvSpPr>
        <p:spPr bwMode="gray">
          <a:xfrm>
            <a:off x="2067413" y="5019339"/>
            <a:ext cx="575379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Multinational</a:t>
            </a:r>
          </a:p>
          <a:p>
            <a:pPr algn="ctr" defTabSz="861993">
              <a:lnSpc>
                <a:spcPct val="80000"/>
              </a:lnSpc>
            </a:pPr>
            <a:r>
              <a:rPr lang="en-US" alt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Client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E.Harasani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11" name="Rectangle 260"/>
          <p:cNvSpPr>
            <a:spLocks noChangeArrowheads="1"/>
          </p:cNvSpPr>
          <p:nvPr/>
        </p:nvSpPr>
        <p:spPr bwMode="gray">
          <a:xfrm>
            <a:off x="2067413" y="5429791"/>
            <a:ext cx="575379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Domestic</a:t>
            </a:r>
          </a:p>
          <a:p>
            <a:pPr algn="ctr" defTabSz="861993">
              <a:lnSpc>
                <a:spcPct val="80000"/>
              </a:lnSpc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Corporate &amp; Institutional Client</a:t>
            </a:r>
          </a:p>
          <a:p>
            <a:pPr algn="ctr" defTabSz="861993">
              <a:lnSpc>
                <a:spcPct val="80000"/>
              </a:lnSpc>
            </a:pPr>
            <a:r>
              <a:rPr lang="en-US" sz="6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A.Ceku</a:t>
            </a:r>
            <a:endParaRPr lang="en-US" sz="6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13" name="AutoShape 414"/>
          <p:cNvCxnSpPr>
            <a:cxnSpLocks noChangeShapeType="1"/>
            <a:stCxn id="109" idx="1"/>
          </p:cNvCxnSpPr>
          <p:nvPr/>
        </p:nvCxnSpPr>
        <p:spPr bwMode="auto">
          <a:xfrm rot="10800000">
            <a:off x="2018417" y="4687489"/>
            <a:ext cx="48997" cy="133431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AutoShape 414"/>
          <p:cNvCxnSpPr>
            <a:cxnSpLocks noChangeShapeType="1"/>
            <a:stCxn id="110" idx="1"/>
          </p:cNvCxnSpPr>
          <p:nvPr/>
        </p:nvCxnSpPr>
        <p:spPr bwMode="auto">
          <a:xfrm rot="10800000">
            <a:off x="2018419" y="4712893"/>
            <a:ext cx="48995" cy="48824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334"/>
          <p:cNvSpPr>
            <a:spLocks noChangeArrowheads="1"/>
          </p:cNvSpPr>
          <p:nvPr/>
        </p:nvSpPr>
        <p:spPr bwMode="gray">
          <a:xfrm>
            <a:off x="3982839" y="6969232"/>
            <a:ext cx="568036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Credit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Risk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Management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K. Kodra</a:t>
            </a:r>
          </a:p>
        </p:txBody>
      </p:sp>
      <p:sp>
        <p:nvSpPr>
          <p:cNvPr id="120" name="Rectangle 383"/>
          <p:cNvSpPr>
            <a:spLocks noChangeArrowheads="1"/>
          </p:cNvSpPr>
          <p:nvPr/>
        </p:nvSpPr>
        <p:spPr bwMode="gray">
          <a:xfrm>
            <a:off x="3908719" y="5017165"/>
            <a:ext cx="615600" cy="363600"/>
          </a:xfrm>
          <a:prstGeom prst="wedgeRectCallout">
            <a:avLst>
              <a:gd name="adj1" fmla="val -46115"/>
              <a:gd name="adj2" fmla="val 4122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Underwriting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H.Domi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23" name="Rectangle 383"/>
          <p:cNvSpPr>
            <a:spLocks noChangeArrowheads="1"/>
          </p:cNvSpPr>
          <p:nvPr/>
        </p:nvSpPr>
        <p:spPr bwMode="gray">
          <a:xfrm>
            <a:off x="3908719" y="5840112"/>
            <a:ext cx="615600" cy="363600"/>
          </a:xfrm>
          <a:prstGeom prst="wedgeRectCallout">
            <a:avLst>
              <a:gd name="adj1" fmla="val -45763"/>
              <a:gd name="adj2" fmla="val 4181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NPE Management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a.h.</a:t>
            </a: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E.Zeqiraj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25" name="Connettore 4 3"/>
          <p:cNvCxnSpPr>
            <a:cxnSpLocks/>
            <a:stCxn id="98" idx="1"/>
          </p:cNvCxnSpPr>
          <p:nvPr/>
        </p:nvCxnSpPr>
        <p:spPr>
          <a:xfrm rot="10800000">
            <a:off x="3868443" y="4941877"/>
            <a:ext cx="40277" cy="66870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Connettore 4 28"/>
          <p:cNvCxnSpPr>
            <a:cxnSpLocks/>
            <a:endCxn id="96" idx="1"/>
          </p:cNvCxnSpPr>
          <p:nvPr/>
        </p:nvCxnSpPr>
        <p:spPr>
          <a:xfrm rot="16200000" flipH="1">
            <a:off x="2991065" y="5516626"/>
            <a:ext cx="1795028" cy="4027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onnettore 4 32"/>
          <p:cNvCxnSpPr>
            <a:cxnSpLocks/>
          </p:cNvCxnSpPr>
          <p:nvPr/>
        </p:nvCxnSpPr>
        <p:spPr>
          <a:xfrm rot="16200000" flipH="1">
            <a:off x="3745115" y="5035361"/>
            <a:ext cx="286928" cy="4028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" name="Rectangle 296"/>
          <p:cNvSpPr>
            <a:spLocks noChangeArrowheads="1"/>
          </p:cNvSpPr>
          <p:nvPr/>
        </p:nvSpPr>
        <p:spPr bwMode="gray">
          <a:xfrm>
            <a:off x="6171977" y="2619628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External Communications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L.Caushi</a:t>
            </a:r>
            <a:endParaRPr lang="en-US" sz="6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39" name="Rectangle 301"/>
          <p:cNvSpPr>
            <a:spLocks noChangeArrowheads="1"/>
          </p:cNvSpPr>
          <p:nvPr/>
        </p:nvSpPr>
        <p:spPr bwMode="gray">
          <a:xfrm>
            <a:off x="734637" y="4235377"/>
            <a:ext cx="684000" cy="432000"/>
          </a:xfrm>
          <a:prstGeom prst="wedgeRectCallout">
            <a:avLst>
              <a:gd name="adj1" fmla="val -45684"/>
              <a:gd name="adj2" fmla="val 39967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Retail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P.Bianco</a:t>
            </a:r>
            <a:endParaRPr lang="en-US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grpSp>
        <p:nvGrpSpPr>
          <p:cNvPr id="205" name="Gruppo 204"/>
          <p:cNvGrpSpPr/>
          <p:nvPr/>
        </p:nvGrpSpPr>
        <p:grpSpPr>
          <a:xfrm>
            <a:off x="6310578" y="763670"/>
            <a:ext cx="1035087" cy="1237216"/>
            <a:chOff x="5868105" y="81133"/>
            <a:chExt cx="1097948" cy="1312361"/>
          </a:xfrm>
        </p:grpSpPr>
        <p:sp>
          <p:nvSpPr>
            <p:cNvPr id="213" name="CasellaDiTesto 212"/>
            <p:cNvSpPr txBox="1"/>
            <p:nvPr/>
          </p:nvSpPr>
          <p:spPr>
            <a:xfrm>
              <a:off x="5868105" y="217044"/>
              <a:ext cx="450857" cy="179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</a:p>
          </p:txBody>
        </p:sp>
        <p:sp>
          <p:nvSpPr>
            <p:cNvPr id="214" name="CasellaDiTesto 213"/>
            <p:cNvSpPr txBox="1"/>
            <p:nvPr/>
          </p:nvSpPr>
          <p:spPr>
            <a:xfrm>
              <a:off x="6405921" y="666622"/>
              <a:ext cx="369731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en-US" sz="500" kern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Office</a:t>
              </a:r>
            </a:p>
          </p:txBody>
        </p:sp>
        <p:sp>
          <p:nvSpPr>
            <p:cNvPr id="215" name="CasellaDiTesto 214"/>
            <p:cNvSpPr txBox="1"/>
            <p:nvPr/>
          </p:nvSpPr>
          <p:spPr>
            <a:xfrm>
              <a:off x="6405921" y="442610"/>
              <a:ext cx="560132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Department</a:t>
              </a:r>
            </a:p>
          </p:txBody>
        </p:sp>
        <p:sp>
          <p:nvSpPr>
            <p:cNvPr id="216" name="CasellaDiTesto 215"/>
            <p:cNvSpPr txBox="1"/>
            <p:nvPr/>
          </p:nvSpPr>
          <p:spPr>
            <a:xfrm>
              <a:off x="6405921" y="176718"/>
              <a:ext cx="455610" cy="261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Division/</a:t>
              </a:r>
            </a:p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Chief</a:t>
              </a:r>
            </a:p>
          </p:txBody>
        </p:sp>
        <p:sp>
          <p:nvSpPr>
            <p:cNvPr id="217" name="Rettangolo 216"/>
            <p:cNvSpPr/>
            <p:nvPr/>
          </p:nvSpPr>
          <p:spPr bwMode="auto">
            <a:xfrm>
              <a:off x="6260283" y="657083"/>
              <a:ext cx="216024" cy="20005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18" name="Rettangolo 217"/>
            <p:cNvSpPr/>
            <p:nvPr/>
          </p:nvSpPr>
          <p:spPr bwMode="auto">
            <a:xfrm>
              <a:off x="6260283" y="432797"/>
              <a:ext cx="216024" cy="200055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19" name="Rettangolo 218"/>
            <p:cNvSpPr/>
            <p:nvPr/>
          </p:nvSpPr>
          <p:spPr bwMode="auto">
            <a:xfrm>
              <a:off x="6260283" y="206824"/>
              <a:ext cx="216024" cy="200055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222" name="Connettore 1 153"/>
            <p:cNvCxnSpPr>
              <a:cxnSpLocks/>
            </p:cNvCxnSpPr>
            <p:nvPr/>
          </p:nvCxnSpPr>
          <p:spPr bwMode="auto">
            <a:xfrm flipH="1">
              <a:off x="6225447" y="81133"/>
              <a:ext cx="3041" cy="131236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4" name="Rectangle 314"/>
          <p:cNvSpPr>
            <a:spLocks noChangeArrowheads="1"/>
          </p:cNvSpPr>
          <p:nvPr/>
        </p:nvSpPr>
        <p:spPr bwMode="gray">
          <a:xfrm>
            <a:off x="5148555" y="4225329"/>
            <a:ext cx="684000" cy="432000"/>
          </a:xfrm>
          <a:prstGeom prst="wedgeRectCallout">
            <a:avLst>
              <a:gd name="adj1" fmla="val -46602"/>
              <a:gd name="adj2" fmla="val 42691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Chief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Operating &amp; Transformation Officer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A.Lamce</a:t>
            </a:r>
            <a:endParaRPr lang="en-US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204" name="Rettangolo 248"/>
          <p:cNvSpPr/>
          <p:nvPr/>
        </p:nvSpPr>
        <p:spPr>
          <a:xfrm>
            <a:off x="562119" y="941067"/>
            <a:ext cx="787666" cy="243794"/>
          </a:xfrm>
          <a:prstGeom prst="rect">
            <a:avLst/>
          </a:prstGeom>
        </p:spPr>
        <p:txBody>
          <a:bodyPr wrap="none" lIns="104274" tIns="52138" rIns="104274" bIns="52138">
            <a:spAutoFit/>
          </a:bodyPr>
          <a:lstStyle>
            <a:defPPr>
              <a:defRPr lang="en-US"/>
            </a:defPPr>
            <a:lvl1pPr marL="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8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73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62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48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34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2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09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9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91647"/>
            <a:r>
              <a:rPr lang="en-US" sz="900" kern="0" dirty="0">
                <a:latin typeface="Arial" panose="020B0604020202020204" pitchFamily="34" charset="0"/>
                <a:cs typeface="Arial" panose="020B0604020202020204" pitchFamily="34" charset="0"/>
              </a:rPr>
              <a:t>05/01/2026</a:t>
            </a:r>
            <a:endParaRPr lang="it-IT" sz="9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348">
            <a:extLst>
              <a:ext uri="{FF2B5EF4-FFF2-40B4-BE49-F238E27FC236}">
                <a16:creationId xmlns:a16="http://schemas.microsoft.com/office/drawing/2014/main" id="{FEC4DF96-BDB5-4159-A20D-FFEB5B1B653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12135" y="6255117"/>
            <a:ext cx="523847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Digital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Branch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H.Fili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F8ED0654-28AF-4D2A-BFD3-93C7A3AC29D2}"/>
              </a:ext>
            </a:extLst>
          </p:cNvPr>
          <p:cNvCxnSpPr>
            <a:cxnSpLocks/>
            <a:stCxn id="145" idx="1"/>
          </p:cNvCxnSpPr>
          <p:nvPr/>
        </p:nvCxnSpPr>
        <p:spPr>
          <a:xfrm rot="10800000">
            <a:off x="1162081" y="5797719"/>
            <a:ext cx="50055" cy="59059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B3878635-8819-42F4-807D-6F89457BA674}"/>
              </a:ext>
            </a:extLst>
          </p:cNvPr>
          <p:cNvCxnSpPr>
            <a:cxnSpLocks/>
            <a:stCxn id="149" idx="1"/>
          </p:cNvCxnSpPr>
          <p:nvPr/>
        </p:nvCxnSpPr>
        <p:spPr>
          <a:xfrm rot="10800000">
            <a:off x="1076638" y="4667378"/>
            <a:ext cx="43748" cy="22837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or: Elbow 172">
            <a:extLst>
              <a:ext uri="{FF2B5EF4-FFF2-40B4-BE49-F238E27FC236}">
                <a16:creationId xmlns:a16="http://schemas.microsoft.com/office/drawing/2014/main" id="{B010647D-7ACD-4823-99EC-406E677CAF07}"/>
              </a:ext>
            </a:extLst>
          </p:cNvPr>
          <p:cNvCxnSpPr>
            <a:cxnSpLocks/>
            <a:stCxn id="50" idx="3"/>
            <a:endCxn id="139" idx="2"/>
          </p:cNvCxnSpPr>
          <p:nvPr/>
        </p:nvCxnSpPr>
        <p:spPr>
          <a:xfrm flipV="1">
            <a:off x="1030541" y="4667377"/>
            <a:ext cx="46096" cy="2283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9AE3F685-EB7B-42DF-AAE1-F2B6B747E5D3}"/>
              </a:ext>
            </a:extLst>
          </p:cNvPr>
          <p:cNvCxnSpPr>
            <a:stCxn id="139" idx="2"/>
            <a:endCxn id="135" idx="1"/>
          </p:cNvCxnSpPr>
          <p:nvPr/>
        </p:nvCxnSpPr>
        <p:spPr>
          <a:xfrm rot="16200000" flipH="1">
            <a:off x="572387" y="5171626"/>
            <a:ext cx="1052248" cy="4374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or: Elbow 179">
            <a:extLst>
              <a:ext uri="{FF2B5EF4-FFF2-40B4-BE49-F238E27FC236}">
                <a16:creationId xmlns:a16="http://schemas.microsoft.com/office/drawing/2014/main" id="{FE597831-BCAA-4C2D-BB8A-8CBF6992A639}"/>
              </a:ext>
            </a:extLst>
          </p:cNvPr>
          <p:cNvCxnSpPr>
            <a:stCxn id="139" idx="2"/>
            <a:endCxn id="51" idx="3"/>
          </p:cNvCxnSpPr>
          <p:nvPr/>
        </p:nvCxnSpPr>
        <p:spPr>
          <a:xfrm rot="5400000">
            <a:off x="577201" y="5120717"/>
            <a:ext cx="952777" cy="460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or: Elbow 181">
            <a:extLst>
              <a:ext uri="{FF2B5EF4-FFF2-40B4-BE49-F238E27FC236}">
                <a16:creationId xmlns:a16="http://schemas.microsoft.com/office/drawing/2014/main" id="{FBE220B9-017D-4AE1-B263-28ADA3ACDA54}"/>
              </a:ext>
            </a:extLst>
          </p:cNvPr>
          <p:cNvCxnSpPr>
            <a:cxnSpLocks/>
            <a:stCxn id="139" idx="2"/>
            <a:endCxn id="52" idx="1"/>
          </p:cNvCxnSpPr>
          <p:nvPr/>
        </p:nvCxnSpPr>
        <p:spPr>
          <a:xfrm rot="16200000" flipH="1">
            <a:off x="778041" y="4965972"/>
            <a:ext cx="640940" cy="4374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Rettangolo con angoli arrotondati 36">
            <a:extLst>
              <a:ext uri="{FF2B5EF4-FFF2-40B4-BE49-F238E27FC236}">
                <a16:creationId xmlns:a16="http://schemas.microsoft.com/office/drawing/2014/main" id="{AC9B0651-213D-45BB-A4A0-531423999884}"/>
              </a:ext>
            </a:extLst>
          </p:cNvPr>
          <p:cNvSpPr/>
          <p:nvPr/>
        </p:nvSpPr>
        <p:spPr>
          <a:xfrm>
            <a:off x="6675763" y="1529386"/>
            <a:ext cx="203656" cy="169278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CasellaDiTesto 213">
            <a:extLst>
              <a:ext uri="{FF2B5EF4-FFF2-40B4-BE49-F238E27FC236}">
                <a16:creationId xmlns:a16="http://schemas.microsoft.com/office/drawing/2014/main" id="{1C57E664-EBE8-4930-9D0B-A0858192499D}"/>
              </a:ext>
            </a:extLst>
          </p:cNvPr>
          <p:cNvSpPr txBox="1"/>
          <p:nvPr/>
        </p:nvSpPr>
        <p:spPr>
          <a:xfrm>
            <a:off x="6826226" y="1467810"/>
            <a:ext cx="584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ea typeface="ＭＳ Ｐゴシック" pitchFamily="34" charset="-128"/>
              </a:defRPr>
            </a:lvl1pPr>
          </a:lstStyle>
          <a:p>
            <a:pPr defTabSz="861993">
              <a:defRPr/>
            </a:pPr>
            <a:r>
              <a:rPr lang="en-US" sz="5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Region/SME Center</a:t>
            </a:r>
          </a:p>
        </p:txBody>
      </p:sp>
      <p:sp>
        <p:nvSpPr>
          <p:cNvPr id="149" name="Rectangle 269"/>
          <p:cNvSpPr>
            <a:spLocks noChangeArrowheads="1"/>
          </p:cNvSpPr>
          <p:nvPr/>
        </p:nvSpPr>
        <p:spPr bwMode="gray">
          <a:xfrm>
            <a:off x="1120386" y="4713950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Multichannel &amp; Digital Marketing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I.Zotaj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4D5491B3-2A9D-43D6-B93F-091724869206}"/>
              </a:ext>
            </a:extLst>
          </p:cNvPr>
          <p:cNvGrpSpPr/>
          <p:nvPr/>
        </p:nvGrpSpPr>
        <p:grpSpPr>
          <a:xfrm>
            <a:off x="1203114" y="6603146"/>
            <a:ext cx="643851" cy="436364"/>
            <a:chOff x="1025159" y="6048591"/>
            <a:chExt cx="643851" cy="436364"/>
          </a:xfrm>
        </p:grpSpPr>
        <p:sp>
          <p:nvSpPr>
            <p:cNvPr id="153" name="AutoShape 539">
              <a:extLst>
                <a:ext uri="{FF2B5EF4-FFF2-40B4-BE49-F238E27FC236}">
                  <a16:creationId xmlns:a16="http://schemas.microsoft.com/office/drawing/2014/main" id="{7B473082-4A86-4A0D-B44C-70274B1D96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74316" y="604859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154" name="AutoShape 539">
              <a:extLst>
                <a:ext uri="{FF2B5EF4-FFF2-40B4-BE49-F238E27FC236}">
                  <a16:creationId xmlns:a16="http://schemas.microsoft.com/office/drawing/2014/main" id="{529D05BF-FB9A-42BF-81AE-9CB59E6A5F7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49736" y="609038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155" name="AutoShape 539">
              <a:extLst>
                <a:ext uri="{FF2B5EF4-FFF2-40B4-BE49-F238E27FC236}">
                  <a16:creationId xmlns:a16="http://schemas.microsoft.com/office/drawing/2014/main" id="{A2103498-BDFB-454A-9673-69E598D6C7D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5159" y="6132170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Region*</a:t>
              </a:r>
            </a:p>
          </p:txBody>
        </p:sp>
      </p:grpSp>
      <p:cxnSp>
        <p:nvCxnSpPr>
          <p:cNvPr id="156" name="Connector: Elbow 10">
            <a:extLst>
              <a:ext uri="{FF2B5EF4-FFF2-40B4-BE49-F238E27FC236}">
                <a16:creationId xmlns:a16="http://schemas.microsoft.com/office/drawing/2014/main" id="{E11985CA-10CC-4046-9F84-5C87F94135CE}"/>
              </a:ext>
            </a:extLst>
          </p:cNvPr>
          <p:cNvCxnSpPr>
            <a:cxnSpLocks/>
            <a:stCxn id="155" idx="1"/>
          </p:cNvCxnSpPr>
          <p:nvPr/>
        </p:nvCxnSpPr>
        <p:spPr>
          <a:xfrm rot="10800000">
            <a:off x="1162078" y="5901434"/>
            <a:ext cx="41036" cy="96168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260"/>
          <p:cNvSpPr>
            <a:spLocks noChangeArrowheads="1"/>
          </p:cNvSpPr>
          <p:nvPr/>
        </p:nvSpPr>
        <p:spPr bwMode="gray">
          <a:xfrm>
            <a:off x="2067413" y="6250063"/>
            <a:ext cx="575379" cy="363600"/>
          </a:xfrm>
          <a:prstGeom prst="wedgeRectCallout">
            <a:avLst>
              <a:gd name="adj1" fmla="val -46270"/>
              <a:gd name="adj2" fmla="val 42381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E.Balliu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BDE35F5-1741-4551-A6B4-DC09708AA425}"/>
              </a:ext>
            </a:extLst>
          </p:cNvPr>
          <p:cNvCxnSpPr>
            <a:cxnSpLocks/>
            <a:endCxn id="123" idx="1"/>
          </p:cNvCxnSpPr>
          <p:nvPr/>
        </p:nvCxnSpPr>
        <p:spPr>
          <a:xfrm rot="16200000" flipH="1">
            <a:off x="3366580" y="5479773"/>
            <a:ext cx="1043998" cy="40280"/>
          </a:xfrm>
          <a:prstGeom prst="bentConnector2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ctangle 334">
            <a:extLst>
              <a:ext uri="{FF2B5EF4-FFF2-40B4-BE49-F238E27FC236}">
                <a16:creationId xmlns:a16="http://schemas.microsoft.com/office/drawing/2014/main" id="{340E191F-02FF-45AF-B8B3-33618F2937BE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08719" y="470390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Proactive</a:t>
            </a:r>
          </a:p>
          <a:p>
            <a:pPr algn="ctr" defTabSz="861993">
              <a:lnSpc>
                <a:spcPct val="80000"/>
              </a:lnSpc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Credit Management</a:t>
            </a:r>
          </a:p>
          <a:p>
            <a:pPr algn="ctr" defTabSz="861993">
              <a:lnSpc>
                <a:spcPct val="80000"/>
              </a:lnSpc>
            </a:pPr>
            <a:r>
              <a:rPr lang="en-US" alt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</a:t>
            </a: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S. Pellumbi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D88E86BE-5564-429F-8F21-47610214749E}"/>
              </a:ext>
            </a:extLst>
          </p:cNvPr>
          <p:cNvCxnSpPr>
            <a:cxnSpLocks/>
            <a:endCxn id="146" idx="1"/>
          </p:cNvCxnSpPr>
          <p:nvPr/>
        </p:nvCxnSpPr>
        <p:spPr>
          <a:xfrm rot="16200000" flipH="1">
            <a:off x="3784335" y="4712718"/>
            <a:ext cx="208488" cy="40280"/>
          </a:xfrm>
          <a:prstGeom prst="bentConnector2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334">
            <a:extLst>
              <a:ext uri="{FF2B5EF4-FFF2-40B4-BE49-F238E27FC236}">
                <a16:creationId xmlns:a16="http://schemas.microsoft.com/office/drawing/2014/main" id="{F2F3B661-4D27-4060-B274-BB3EE3E700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465446" y="512666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Card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Products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E.Blaceri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endParaRPr lang="hu-HU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52" name="Connettore 4 404">
            <a:extLst>
              <a:ext uri="{FF2B5EF4-FFF2-40B4-BE49-F238E27FC236}">
                <a16:creationId xmlns:a16="http://schemas.microsoft.com/office/drawing/2014/main" id="{03310F98-4D2B-4BCE-903E-E7396B5A4967}"/>
              </a:ext>
            </a:extLst>
          </p:cNvPr>
          <p:cNvCxnSpPr>
            <a:cxnSpLocks noChangeShapeType="1"/>
            <a:stCxn id="150" idx="1"/>
          </p:cNvCxnSpPr>
          <p:nvPr/>
        </p:nvCxnSpPr>
        <p:spPr bwMode="auto">
          <a:xfrm rot="10800000">
            <a:off x="429806" y="5084362"/>
            <a:ext cx="35640" cy="17550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Rectangle 348">
            <a:extLst>
              <a:ext uri="{FF2B5EF4-FFF2-40B4-BE49-F238E27FC236}">
                <a16:creationId xmlns:a16="http://schemas.microsoft.com/office/drawing/2014/main" id="{1FF2D3B1-32E6-43C2-A331-AA01D472460E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12135" y="5947632"/>
            <a:ext cx="523847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External Sales Network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Support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i="1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E.Lila</a:t>
            </a:r>
            <a:endParaRPr lang="en-US" sz="55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57" name="Connector: Elbow 10">
            <a:extLst>
              <a:ext uri="{FF2B5EF4-FFF2-40B4-BE49-F238E27FC236}">
                <a16:creationId xmlns:a16="http://schemas.microsoft.com/office/drawing/2014/main" id="{17C2041C-CAF4-451E-BF3E-8C2DFD21D827}"/>
              </a:ext>
            </a:extLst>
          </p:cNvPr>
          <p:cNvCxnSpPr>
            <a:cxnSpLocks/>
            <a:stCxn id="151" idx="1"/>
          </p:cNvCxnSpPr>
          <p:nvPr/>
        </p:nvCxnSpPr>
        <p:spPr>
          <a:xfrm rot="10800000">
            <a:off x="1162081" y="5832772"/>
            <a:ext cx="50055" cy="24806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234">
            <a:extLst>
              <a:ext uri="{FF2B5EF4-FFF2-40B4-BE49-F238E27FC236}">
                <a16:creationId xmlns:a16="http://schemas.microsoft.com/office/drawing/2014/main" id="{067A2F66-2A58-4E20-A6E6-FCB9CE865963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09586" y="4703902"/>
            <a:ext cx="635799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Transformation, PMO &amp;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Cost Optimization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</a:t>
            </a:r>
            <a:r>
              <a:rPr 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6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A.Lamce</a:t>
            </a:r>
            <a:endParaRPr lang="en-US" sz="6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FB5433E8-86B3-4F8C-BC1D-66C948B7F26C}"/>
              </a:ext>
            </a:extLst>
          </p:cNvPr>
          <p:cNvCxnSpPr>
            <a:cxnSpLocks/>
            <a:endCxn id="100" idx="1"/>
          </p:cNvCxnSpPr>
          <p:nvPr/>
        </p:nvCxnSpPr>
        <p:spPr>
          <a:xfrm rot="16200000" flipH="1">
            <a:off x="5802132" y="5334174"/>
            <a:ext cx="1331166" cy="413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23F15CB-75AA-466C-9C18-B0BC5C6B48DD}"/>
              </a:ext>
            </a:extLst>
          </p:cNvPr>
          <p:cNvCxnSpPr>
            <a:cxnSpLocks/>
          </p:cNvCxnSpPr>
          <p:nvPr/>
        </p:nvCxnSpPr>
        <p:spPr>
          <a:xfrm flipV="1">
            <a:off x="5490555" y="4146034"/>
            <a:ext cx="0" cy="1036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9" name="Gruppo 2">
            <a:extLst>
              <a:ext uri="{FF2B5EF4-FFF2-40B4-BE49-F238E27FC236}">
                <a16:creationId xmlns:a16="http://schemas.microsoft.com/office/drawing/2014/main" id="{A7C107E1-74EA-463F-9DC9-843522E876BE}"/>
              </a:ext>
            </a:extLst>
          </p:cNvPr>
          <p:cNvGrpSpPr/>
          <p:nvPr/>
        </p:nvGrpSpPr>
        <p:grpSpPr>
          <a:xfrm>
            <a:off x="2124614" y="6696833"/>
            <a:ext cx="589649" cy="436364"/>
            <a:chOff x="1025159" y="6048591"/>
            <a:chExt cx="643851" cy="436364"/>
          </a:xfrm>
        </p:grpSpPr>
        <p:sp>
          <p:nvSpPr>
            <p:cNvPr id="170" name="AutoShape 539">
              <a:extLst>
                <a:ext uri="{FF2B5EF4-FFF2-40B4-BE49-F238E27FC236}">
                  <a16:creationId xmlns:a16="http://schemas.microsoft.com/office/drawing/2014/main" id="{96B84A64-1E40-4FCD-A4C2-943F7E8F883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74316" y="604859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172" name="AutoShape 539">
              <a:extLst>
                <a:ext uri="{FF2B5EF4-FFF2-40B4-BE49-F238E27FC236}">
                  <a16:creationId xmlns:a16="http://schemas.microsoft.com/office/drawing/2014/main" id="{F074B47D-2FDD-4F92-B788-2EF2954A25E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49736" y="609038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174" name="AutoShape 539">
              <a:extLst>
                <a:ext uri="{FF2B5EF4-FFF2-40B4-BE49-F238E27FC236}">
                  <a16:creationId xmlns:a16="http://schemas.microsoft.com/office/drawing/2014/main" id="{04E3C3B9-664A-4FF7-B9D2-DF383388E86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5159" y="6132170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SME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</p:grpSp>
      <p:sp>
        <p:nvSpPr>
          <p:cNvPr id="7" name="Rectangle 334">
            <a:extLst>
              <a:ext uri="{FF2B5EF4-FFF2-40B4-BE49-F238E27FC236}">
                <a16:creationId xmlns:a16="http://schemas.microsoft.com/office/drawing/2014/main" id="{D6C62FA9-4C13-25D1-A33E-169F60F666BD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60420" y="6464594"/>
            <a:ext cx="568037" cy="26413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Legal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</a:t>
            </a: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L.Plaku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8" name="Elbow Connector 154">
            <a:extLst>
              <a:ext uri="{FF2B5EF4-FFF2-40B4-BE49-F238E27FC236}">
                <a16:creationId xmlns:a16="http://schemas.microsoft.com/office/drawing/2014/main" id="{76453734-655F-596D-411F-6CCF040981E7}"/>
              </a:ext>
            </a:extLst>
          </p:cNvPr>
          <p:cNvCxnSpPr>
            <a:cxnSpLocks noChangeShapeType="1"/>
            <a:endCxn id="7" idx="1"/>
          </p:cNvCxnSpPr>
          <p:nvPr/>
        </p:nvCxnSpPr>
        <p:spPr bwMode="auto">
          <a:xfrm rot="16200000" flipH="1">
            <a:off x="2923331" y="6459570"/>
            <a:ext cx="230640" cy="4353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AutoShape 408">
            <a:extLst>
              <a:ext uri="{FF2B5EF4-FFF2-40B4-BE49-F238E27FC236}">
                <a16:creationId xmlns:a16="http://schemas.microsoft.com/office/drawing/2014/main" id="{38696837-9536-06B4-4DC4-B751B2076073}"/>
              </a:ext>
            </a:extLst>
          </p:cNvPr>
          <p:cNvCxnSpPr>
            <a:cxnSpLocks noChangeShapeType="1"/>
            <a:stCxn id="13" idx="1"/>
          </p:cNvCxnSpPr>
          <p:nvPr/>
        </p:nvCxnSpPr>
        <p:spPr bwMode="auto">
          <a:xfrm rot="10800000">
            <a:off x="3016883" y="6360997"/>
            <a:ext cx="43539" cy="54674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371">
            <a:extLst>
              <a:ext uri="{FF2B5EF4-FFF2-40B4-BE49-F238E27FC236}">
                <a16:creationId xmlns:a16="http://schemas.microsoft.com/office/drawing/2014/main" id="{8E5D763B-CEAE-B1F0-3186-F01DE1ACD49D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91692" y="6057794"/>
            <a:ext cx="615600" cy="363600"/>
          </a:xfrm>
          <a:prstGeom prst="wedgeRectCallout">
            <a:avLst>
              <a:gd name="adj1" fmla="val -45908"/>
              <a:gd name="adj2" fmla="val 394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General Counsel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L.Plaku</a:t>
            </a:r>
          </a:p>
        </p:txBody>
      </p:sp>
      <p:sp>
        <p:nvSpPr>
          <p:cNvPr id="13" name="Rectangle 334">
            <a:extLst>
              <a:ext uri="{FF2B5EF4-FFF2-40B4-BE49-F238E27FC236}">
                <a16:creationId xmlns:a16="http://schemas.microsoft.com/office/drawing/2014/main" id="{7E8ED8C4-86F0-F75F-C517-F09C46B7AC52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60421" y="6774545"/>
            <a:ext cx="568036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General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Secretariat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N.Sulo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5" name="Rectangle 383">
            <a:extLst>
              <a:ext uri="{FF2B5EF4-FFF2-40B4-BE49-F238E27FC236}">
                <a16:creationId xmlns:a16="http://schemas.microsoft.com/office/drawing/2014/main" id="{9F6AE72F-490B-4444-47E7-49D0DA3EE2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91692" y="5643701"/>
            <a:ext cx="615600" cy="363600"/>
          </a:xfrm>
          <a:prstGeom prst="wedgeRectCallout">
            <a:avLst>
              <a:gd name="adj1" fmla="val -46115"/>
              <a:gd name="adj2" fmla="val 4122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85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Cybersecurity, Antifraud, BCM &amp; Corporate Security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85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E.Hoxha</a:t>
            </a:r>
            <a:endParaRPr lang="en-US" sz="585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55" name="Rectangle 334">
            <a:extLst>
              <a:ext uri="{FF2B5EF4-FFF2-40B4-BE49-F238E27FC236}">
                <a16:creationId xmlns:a16="http://schemas.microsoft.com/office/drawing/2014/main" id="{203CE21E-25A3-F446-E235-3CE36786D5A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91692" y="5331044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Customer Satisfaction &amp; Complaints</a:t>
            </a:r>
          </a:p>
          <a:p>
            <a:pPr algn="ctr" defTabSz="861993">
              <a:lnSpc>
                <a:spcPct val="80000"/>
              </a:lnSpc>
            </a:pPr>
            <a:r>
              <a:rPr lang="en-US" alt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L.Bendo</a:t>
            </a:r>
            <a:endParaRPr lang="en-US" alt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64" name="Rectangle 334">
            <a:extLst>
              <a:ext uri="{FF2B5EF4-FFF2-40B4-BE49-F238E27FC236}">
                <a16:creationId xmlns:a16="http://schemas.microsoft.com/office/drawing/2014/main" id="{A46BF701-BB88-1E1C-1869-6C10BDA5A441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91692" y="470390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ESG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Office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 Husa</a:t>
            </a:r>
          </a:p>
        </p:txBody>
      </p:sp>
      <p:sp>
        <p:nvSpPr>
          <p:cNvPr id="65" name="Rectangle 334">
            <a:extLst>
              <a:ext uri="{FF2B5EF4-FFF2-40B4-BE49-F238E27FC236}">
                <a16:creationId xmlns:a16="http://schemas.microsoft.com/office/drawing/2014/main" id="{6CFB81AC-AC71-8705-2008-9BBEABBC55C5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91692" y="501779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Data &amp; AI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altLang="en-US" sz="6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Office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600" i="1" kern="0" baseline="3000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a.i.</a:t>
            </a:r>
            <a:r>
              <a:rPr lang="en-US" sz="600" i="1" kern="0" baseline="3000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G. </a:t>
            </a:r>
            <a:r>
              <a:rPr lang="en-US" sz="600" i="1" kern="0" baseline="3000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Giampietro</a:t>
            </a:r>
            <a:endParaRPr lang="en-US" sz="600" i="1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67" name="Rectangle 243">
            <a:extLst>
              <a:ext uri="{FF2B5EF4-FFF2-40B4-BE49-F238E27FC236}">
                <a16:creationId xmlns:a16="http://schemas.microsoft.com/office/drawing/2014/main" id="{37E5EF6E-B579-DB24-0308-8529419B180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75575" y="584050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endParaRPr lang="en-GB" sz="4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GB" sz="4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Infrastructure &amp;  Telecommunication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GB" sz="450" i="1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L.Kokonozi</a:t>
            </a:r>
            <a:endParaRPr lang="en-GB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endParaRPr lang="en-GB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68" name="Rectangle 246">
            <a:extLst>
              <a:ext uri="{FF2B5EF4-FFF2-40B4-BE49-F238E27FC236}">
                <a16:creationId xmlns:a16="http://schemas.microsoft.com/office/drawing/2014/main" id="{7E6A60A9-C96E-DA76-8EB1-1E3B74005D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75575" y="615539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r>
              <a:rPr lang="hu-HU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Applications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r>
              <a:rPr lang="en-US" alt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a.h.</a:t>
            </a:r>
            <a:r>
              <a:rPr lang="en-US" alt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alt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M.Hoxha</a:t>
            </a:r>
            <a:endParaRPr lang="en-US" alt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</a:pPr>
            <a:endParaRPr lang="en-GB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69" name="Rectangle 318">
            <a:extLst>
              <a:ext uri="{FF2B5EF4-FFF2-40B4-BE49-F238E27FC236}">
                <a16:creationId xmlns:a16="http://schemas.microsoft.com/office/drawing/2014/main" id="{278BD9BA-8F0C-E0DD-3C82-F98BE3AAE4AE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75575" y="5526180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endParaRPr lang="en-US" sz="5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ICT Governance &amp; Application Architecture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i="1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A.Cala</a:t>
            </a:r>
            <a:endParaRPr lang="en-GB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endParaRPr lang="en-US" sz="500" i="1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18" name="Rectangle 234">
            <a:extLst>
              <a:ext uri="{FF2B5EF4-FFF2-40B4-BE49-F238E27FC236}">
                <a16:creationId xmlns:a16="http://schemas.microsoft.com/office/drawing/2014/main" id="{76F4DE66-E712-BAC7-9237-61D5B3F464CA}"/>
              </a:ext>
            </a:extLst>
          </p:cNvPr>
          <p:cNvSpPr>
            <a:spLocks noChangeArrowheads="1"/>
          </p:cNvSpPr>
          <p:nvPr/>
        </p:nvSpPr>
        <p:spPr bwMode="gray">
          <a:xfrm>
            <a:off x="5538512" y="4703902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Real Estate &amp; Logistic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 </a:t>
            </a: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Coku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24" name="Rectangle 330">
            <a:extLst>
              <a:ext uri="{FF2B5EF4-FFF2-40B4-BE49-F238E27FC236}">
                <a16:creationId xmlns:a16="http://schemas.microsoft.com/office/drawing/2014/main" id="{0D0B073B-B0A9-D32E-A80C-CA219608810F}"/>
              </a:ext>
            </a:extLst>
          </p:cNvPr>
          <p:cNvSpPr>
            <a:spLocks noChangeArrowheads="1"/>
          </p:cNvSpPr>
          <p:nvPr/>
        </p:nvSpPr>
        <p:spPr bwMode="gray">
          <a:xfrm>
            <a:off x="5608082" y="677867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Competence Center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KYC &amp; </a:t>
            </a:r>
            <a:r>
              <a:rPr lang="en-US" sz="5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TxM</a:t>
            </a:r>
            <a:endParaRPr lang="en-US" sz="5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US" sz="5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</a:t>
            </a: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5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R.Lolo</a:t>
            </a:r>
            <a:endParaRPr lang="en-US" sz="5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27" name="Rectangle 330">
            <a:extLst>
              <a:ext uri="{FF2B5EF4-FFF2-40B4-BE49-F238E27FC236}">
                <a16:creationId xmlns:a16="http://schemas.microsoft.com/office/drawing/2014/main" id="{5B6E5F85-8CF7-1727-72C6-243E7B65C0BA}"/>
              </a:ext>
            </a:extLst>
          </p:cNvPr>
          <p:cNvSpPr>
            <a:spLocks noChangeArrowheads="1"/>
          </p:cNvSpPr>
          <p:nvPr/>
        </p:nvSpPr>
        <p:spPr bwMode="gray">
          <a:xfrm>
            <a:off x="5608082" y="709413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Securities Custody</a:t>
            </a:r>
          </a:p>
          <a:p>
            <a:pPr algn="ctr" defTabSz="861993">
              <a:lnSpc>
                <a:spcPct val="80000"/>
              </a:lnSpc>
            </a:pP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a.i.</a:t>
            </a:r>
            <a:r>
              <a:rPr lang="en-US" sz="55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sz="55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R.Lolo</a:t>
            </a:r>
            <a:endParaRPr lang="en-US" sz="55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00DC1FC5-5F47-426F-B739-7F9417A2290B}"/>
              </a:ext>
            </a:extLst>
          </p:cNvPr>
          <p:cNvCxnSpPr>
            <a:cxnSpLocks/>
            <a:endCxn id="127" idx="1"/>
          </p:cNvCxnSpPr>
          <p:nvPr/>
        </p:nvCxnSpPr>
        <p:spPr>
          <a:xfrm rot="16200000" flipH="1">
            <a:off x="4709620" y="6328874"/>
            <a:ext cx="1753226" cy="4369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07899DE8-AB6B-4920-B70D-B2423E43E5CE}"/>
              </a:ext>
            </a:extLst>
          </p:cNvPr>
          <p:cNvCxnSpPr>
            <a:stCxn id="104" idx="2"/>
            <a:endCxn id="99" idx="1"/>
          </p:cNvCxnSpPr>
          <p:nvPr/>
        </p:nvCxnSpPr>
        <p:spPr>
          <a:xfrm rot="16200000" flipH="1">
            <a:off x="5194383" y="4953500"/>
            <a:ext cx="640301" cy="4795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96">
            <a:extLst>
              <a:ext uri="{FF2B5EF4-FFF2-40B4-BE49-F238E27FC236}">
                <a16:creationId xmlns:a16="http://schemas.microsoft.com/office/drawing/2014/main" id="{ED4E0E42-136F-4B80-98EE-0EE71C5CA7C3}"/>
              </a:ext>
            </a:extLst>
          </p:cNvPr>
          <p:cNvCxnSpPr>
            <a:cxnSpLocks/>
            <a:stCxn id="104" idx="2"/>
            <a:endCxn id="87" idx="3"/>
          </p:cNvCxnSpPr>
          <p:nvPr/>
        </p:nvCxnSpPr>
        <p:spPr>
          <a:xfrm rot="5400000">
            <a:off x="5147237" y="4955477"/>
            <a:ext cx="641467" cy="4517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61949B9C-0881-4B82-B49C-D3F5263152CC}"/>
              </a:ext>
            </a:extLst>
          </p:cNvPr>
          <p:cNvCxnSpPr/>
          <p:nvPr/>
        </p:nvCxnSpPr>
        <p:spPr>
          <a:xfrm rot="5400000">
            <a:off x="5379731" y="4769557"/>
            <a:ext cx="176479" cy="4517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A5EC8F92-11C5-4730-83D8-2FABAE0372D1}"/>
              </a:ext>
            </a:extLst>
          </p:cNvPr>
          <p:cNvCxnSpPr/>
          <p:nvPr/>
        </p:nvCxnSpPr>
        <p:spPr>
          <a:xfrm rot="16200000" flipH="1">
            <a:off x="5426294" y="4768164"/>
            <a:ext cx="176479" cy="4795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Connector: Elbow 195">
            <a:extLst>
              <a:ext uri="{FF2B5EF4-FFF2-40B4-BE49-F238E27FC236}">
                <a16:creationId xmlns:a16="http://schemas.microsoft.com/office/drawing/2014/main" id="{67A557F2-D7C8-457C-95D9-E184B685375A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29746" y="5458077"/>
            <a:ext cx="1668478" cy="554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nector: Elbow 220">
            <a:extLst>
              <a:ext uri="{FF2B5EF4-FFF2-40B4-BE49-F238E27FC236}">
                <a16:creationId xmlns:a16="http://schemas.microsoft.com/office/drawing/2014/main" id="{36456D3D-84CC-4AE5-B9A6-38AE3F8131D5}"/>
              </a:ext>
            </a:extLst>
          </p:cNvPr>
          <p:cNvCxnSpPr>
            <a:cxnSpLocks/>
            <a:endCxn id="55" idx="1"/>
          </p:cNvCxnSpPr>
          <p:nvPr/>
        </p:nvCxnSpPr>
        <p:spPr>
          <a:xfrm rot="16200000" flipH="1">
            <a:off x="2531985" y="5004537"/>
            <a:ext cx="864000" cy="554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nector: Elbow 223">
            <a:extLst>
              <a:ext uri="{FF2B5EF4-FFF2-40B4-BE49-F238E27FC236}">
                <a16:creationId xmlns:a16="http://schemas.microsoft.com/office/drawing/2014/main" id="{23C5E787-B9C5-424D-8CBD-6810563B3CAB}"/>
              </a:ext>
            </a:extLst>
          </p:cNvPr>
          <p:cNvCxnSpPr>
            <a:cxnSpLocks/>
            <a:endCxn id="15" idx="1"/>
          </p:cNvCxnSpPr>
          <p:nvPr/>
        </p:nvCxnSpPr>
        <p:spPr>
          <a:xfrm rot="16200000" flipH="1">
            <a:off x="2835441" y="5669250"/>
            <a:ext cx="257088" cy="554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nector: Elbow 225">
            <a:extLst>
              <a:ext uri="{FF2B5EF4-FFF2-40B4-BE49-F238E27FC236}">
                <a16:creationId xmlns:a16="http://schemas.microsoft.com/office/drawing/2014/main" id="{561C18D8-B75D-4D87-BC0A-89F69297B615}"/>
              </a:ext>
            </a:extLst>
          </p:cNvPr>
          <p:cNvCxnSpPr>
            <a:cxnSpLocks/>
            <a:endCxn id="65" idx="1"/>
          </p:cNvCxnSpPr>
          <p:nvPr/>
        </p:nvCxnSpPr>
        <p:spPr>
          <a:xfrm rot="16200000" flipH="1">
            <a:off x="2693985" y="4853289"/>
            <a:ext cx="540000" cy="554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or: Elbow 227">
            <a:extLst>
              <a:ext uri="{FF2B5EF4-FFF2-40B4-BE49-F238E27FC236}">
                <a16:creationId xmlns:a16="http://schemas.microsoft.com/office/drawing/2014/main" id="{87A34057-ABAF-45FC-877A-9414A4EB8E52}"/>
              </a:ext>
            </a:extLst>
          </p:cNvPr>
          <p:cNvCxnSpPr>
            <a:cxnSpLocks/>
            <a:endCxn id="64" idx="1"/>
          </p:cNvCxnSpPr>
          <p:nvPr/>
        </p:nvCxnSpPr>
        <p:spPr>
          <a:xfrm rot="16200000" flipH="1">
            <a:off x="2857625" y="4703034"/>
            <a:ext cx="212721" cy="554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or: Elbow 230">
            <a:extLst>
              <a:ext uri="{FF2B5EF4-FFF2-40B4-BE49-F238E27FC236}">
                <a16:creationId xmlns:a16="http://schemas.microsoft.com/office/drawing/2014/main" id="{79A2F885-2714-42BD-A24E-AD9AD1C753DE}"/>
              </a:ext>
            </a:extLst>
          </p:cNvPr>
          <p:cNvCxnSpPr>
            <a:cxnSpLocks/>
            <a:endCxn id="94" idx="1"/>
          </p:cNvCxnSpPr>
          <p:nvPr/>
        </p:nvCxnSpPr>
        <p:spPr>
          <a:xfrm rot="16200000" flipH="1">
            <a:off x="6159182" y="6606383"/>
            <a:ext cx="761096" cy="442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or: Elbow 234">
            <a:extLst>
              <a:ext uri="{FF2B5EF4-FFF2-40B4-BE49-F238E27FC236}">
                <a16:creationId xmlns:a16="http://schemas.microsoft.com/office/drawing/2014/main" id="{D4F214DC-0480-4276-A26A-9AC2FE3D5A93}"/>
              </a:ext>
            </a:extLst>
          </p:cNvPr>
          <p:cNvCxnSpPr>
            <a:cxnSpLocks/>
            <a:endCxn id="90" idx="1"/>
          </p:cNvCxnSpPr>
          <p:nvPr/>
        </p:nvCxnSpPr>
        <p:spPr>
          <a:xfrm rot="16200000" flipH="1">
            <a:off x="6465184" y="6287682"/>
            <a:ext cx="149092" cy="442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or: Elbow 237">
            <a:extLst>
              <a:ext uri="{FF2B5EF4-FFF2-40B4-BE49-F238E27FC236}">
                <a16:creationId xmlns:a16="http://schemas.microsoft.com/office/drawing/2014/main" id="{F1341869-26B2-4E7E-9BFE-2351964C243F}"/>
              </a:ext>
            </a:extLst>
          </p:cNvPr>
          <p:cNvCxnSpPr>
            <a:cxnSpLocks/>
            <a:endCxn id="93" idx="1"/>
          </p:cNvCxnSpPr>
          <p:nvPr/>
        </p:nvCxnSpPr>
        <p:spPr>
          <a:xfrm rot="16200000" flipH="1">
            <a:off x="6294388" y="6431185"/>
            <a:ext cx="490684" cy="442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51">
            <a:extLst>
              <a:ext uri="{FF2B5EF4-FFF2-40B4-BE49-F238E27FC236}">
                <a16:creationId xmlns:a16="http://schemas.microsoft.com/office/drawing/2014/main" id="{E7D12B9C-1B47-B014-A3C4-F8894FD01FE1}"/>
              </a:ext>
            </a:extLst>
          </p:cNvPr>
          <p:cNvSpPr/>
          <p:nvPr/>
        </p:nvSpPr>
        <p:spPr bwMode="auto">
          <a:xfrm>
            <a:off x="511525" y="9198541"/>
            <a:ext cx="3435620" cy="590597"/>
          </a:xfrm>
          <a:prstGeom prst="rect">
            <a:avLst/>
          </a:prstGeom>
          <a:solidFill>
            <a:sysClr val="window" lastClr="FFFFFF"/>
          </a:solidFill>
          <a:ln w="0" algn="ctr">
            <a:solidFill>
              <a:srgbClr val="000000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lIns="0" tIns="0" rIns="0" b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marR="0" lvl="0" indent="0" defTabSz="9141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itchFamily="34" charset="-128"/>
              </a:rPr>
              <a:t>Footnotes:</a:t>
            </a:r>
          </a:p>
          <a:p>
            <a:pPr marL="87313" defTabSz="914180"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1) CEO covers the role of Senior Manager for AML/CFT issues.</a:t>
            </a:r>
          </a:p>
          <a:p>
            <a:pPr marL="87313" defTabSz="914180"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2</a:t>
            </a:r>
            <a:r>
              <a:rPr lang="en-US" sz="500" ker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) Supervision </a:t>
            </a: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and coordination over COTO, CFO and CRO.</a:t>
            </a:r>
          </a:p>
          <a:p>
            <a:pPr marL="87313" defTabSz="914180"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3) Julian Cela is Reporting Officer.</a:t>
            </a:r>
          </a:p>
          <a:p>
            <a:pPr marL="258763" indent="-171450" defTabSz="914180">
              <a:buFont typeface="Arial" panose="020B0604020202020204" pitchFamily="34" charset="0"/>
              <a:buChar char="•"/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Regions manage the respective Branches assigned.</a:t>
            </a:r>
          </a:p>
          <a:p>
            <a:pPr marL="87313" defTabSz="914180"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4) Life insurance and Non-Life insurance under Affluent &amp; Private Client department are two separated units. </a:t>
            </a:r>
          </a:p>
          <a:p>
            <a:pPr marL="87313" defTabSz="914180">
              <a:defRPr/>
            </a:pPr>
            <a:endParaRPr lang="en-US" sz="500" kern="0" dirty="0">
              <a:highlight>
                <a:srgbClr val="FFFF00"/>
              </a:highlight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227" name="Connector: Elbow 230">
            <a:extLst>
              <a:ext uri="{FF2B5EF4-FFF2-40B4-BE49-F238E27FC236}">
                <a16:creationId xmlns:a16="http://schemas.microsoft.com/office/drawing/2014/main" id="{C2B7982B-F9FE-E4EF-47EF-A670FF39D60D}"/>
              </a:ext>
            </a:extLst>
          </p:cNvPr>
          <p:cNvCxnSpPr>
            <a:cxnSpLocks/>
            <a:endCxn id="68" idx="1"/>
          </p:cNvCxnSpPr>
          <p:nvPr/>
        </p:nvCxnSpPr>
        <p:spPr>
          <a:xfrm rot="16200000" flipH="1">
            <a:off x="4483536" y="5896553"/>
            <a:ext cx="743362" cy="4071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or: Elbow 234">
            <a:extLst>
              <a:ext uri="{FF2B5EF4-FFF2-40B4-BE49-F238E27FC236}">
                <a16:creationId xmlns:a16="http://schemas.microsoft.com/office/drawing/2014/main" id="{A6CAEBDA-ED95-77F5-EC91-493A6F38DDC7}"/>
              </a:ext>
            </a:extLst>
          </p:cNvPr>
          <p:cNvCxnSpPr>
            <a:cxnSpLocks/>
            <a:endCxn id="69" idx="1"/>
          </p:cNvCxnSpPr>
          <p:nvPr/>
        </p:nvCxnSpPr>
        <p:spPr>
          <a:xfrm rot="16200000" flipH="1">
            <a:off x="4783327" y="5567132"/>
            <a:ext cx="143782" cy="407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Connector: Elbow 237">
            <a:extLst>
              <a:ext uri="{FF2B5EF4-FFF2-40B4-BE49-F238E27FC236}">
                <a16:creationId xmlns:a16="http://schemas.microsoft.com/office/drawing/2014/main" id="{DCA2771B-23D4-EAED-5F64-B8347898B0B5}"/>
              </a:ext>
            </a:extLst>
          </p:cNvPr>
          <p:cNvCxnSpPr>
            <a:cxnSpLocks/>
            <a:endCxn id="67" idx="1"/>
          </p:cNvCxnSpPr>
          <p:nvPr/>
        </p:nvCxnSpPr>
        <p:spPr>
          <a:xfrm rot="16200000" flipH="1">
            <a:off x="4592815" y="5690949"/>
            <a:ext cx="524806" cy="407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269"/>
          <p:cNvSpPr>
            <a:spLocks noChangeArrowheads="1"/>
          </p:cNvSpPr>
          <p:nvPr/>
        </p:nvSpPr>
        <p:spPr bwMode="gray">
          <a:xfrm>
            <a:off x="414941" y="4713950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Mass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Client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Xh.Dafa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35" name="Rectangle 269"/>
          <p:cNvSpPr>
            <a:spLocks noChangeArrowheads="1"/>
          </p:cNvSpPr>
          <p:nvPr/>
        </p:nvSpPr>
        <p:spPr bwMode="gray">
          <a:xfrm>
            <a:off x="1120386" y="5537825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Network Management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E.Baco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254" name="AutoShape 414">
            <a:extLst>
              <a:ext uri="{FF2B5EF4-FFF2-40B4-BE49-F238E27FC236}">
                <a16:creationId xmlns:a16="http://schemas.microsoft.com/office/drawing/2014/main" id="{AA97EA19-777E-5023-8DED-AAD0846E300D}"/>
              </a:ext>
            </a:extLst>
          </p:cNvPr>
          <p:cNvCxnSpPr>
            <a:cxnSpLocks noChangeShapeType="1"/>
            <a:stCxn id="112" idx="1"/>
          </p:cNvCxnSpPr>
          <p:nvPr/>
        </p:nvCxnSpPr>
        <p:spPr bwMode="auto">
          <a:xfrm rot="10800000">
            <a:off x="2018417" y="4608419"/>
            <a:ext cx="48997" cy="182344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Rectangle 300"/>
          <p:cNvSpPr>
            <a:spLocks noChangeArrowheads="1"/>
          </p:cNvSpPr>
          <p:nvPr/>
        </p:nvSpPr>
        <p:spPr bwMode="gray">
          <a:xfrm>
            <a:off x="1990388" y="4225329"/>
            <a:ext cx="684000" cy="432000"/>
          </a:xfrm>
          <a:prstGeom prst="wedgeRectCallout">
            <a:avLst>
              <a:gd name="adj1" fmla="val -46629"/>
              <a:gd name="adj2" fmla="val 41854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Corporate &amp;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SME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A.Grillo</a:t>
            </a:r>
            <a:endParaRPr lang="en-US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7" name="Rectangle 360">
            <a:extLst>
              <a:ext uri="{FF2B5EF4-FFF2-40B4-BE49-F238E27FC236}">
                <a16:creationId xmlns:a16="http://schemas.microsoft.com/office/drawing/2014/main" id="{CC92E1DE-D2C7-28D6-1092-18D106E4F625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02426" y="4225329"/>
            <a:ext cx="684000" cy="432000"/>
          </a:xfrm>
          <a:prstGeom prst="wedgeRectCallout">
            <a:avLst>
              <a:gd name="adj1" fmla="val -48764"/>
              <a:gd name="adj2" fmla="val 43353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Chief</a:t>
            </a:r>
            <a:r>
              <a:rPr lang="it-IT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Governance  </a:t>
            </a:r>
            <a:r>
              <a:rPr lang="it-IT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Officer</a:t>
            </a: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</a:t>
            </a:r>
            <a:endParaRPr lang="en-US" sz="700" kern="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en-US" sz="550" i="1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a.i.</a:t>
            </a:r>
            <a:r>
              <a:rPr lang="en-US" sz="550" i="1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 G. </a:t>
            </a:r>
            <a:r>
              <a:rPr lang="en-US" sz="550" i="1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Giampietro</a:t>
            </a:r>
            <a:endParaRPr lang="en-US" sz="550" i="1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87" name="Rectangle 234">
            <a:extLst>
              <a:ext uri="{FF2B5EF4-FFF2-40B4-BE49-F238E27FC236}">
                <a16:creationId xmlns:a16="http://schemas.microsoft.com/office/drawing/2014/main" id="{DA72CF57-46C6-CC0E-0C9B-5C8C004999C7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09993" y="5116996"/>
            <a:ext cx="635391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ICT 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B.Vako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384" name="Connector: Elbow 53">
            <a:extLst>
              <a:ext uri="{FF2B5EF4-FFF2-40B4-BE49-F238E27FC236}">
                <a16:creationId xmlns:a16="http://schemas.microsoft.com/office/drawing/2014/main" id="{BE422918-14EF-05C1-26E0-3A1CF9F5E08A}"/>
              </a:ext>
            </a:extLst>
          </p:cNvPr>
          <p:cNvCxnSpPr>
            <a:cxnSpLocks/>
            <a:endCxn id="83" idx="1"/>
          </p:cNvCxnSpPr>
          <p:nvPr/>
        </p:nvCxnSpPr>
        <p:spPr>
          <a:xfrm rot="16200000" flipH="1">
            <a:off x="6359682" y="4708374"/>
            <a:ext cx="216066" cy="413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or: Elbow 53">
            <a:extLst>
              <a:ext uri="{FF2B5EF4-FFF2-40B4-BE49-F238E27FC236}">
                <a16:creationId xmlns:a16="http://schemas.microsoft.com/office/drawing/2014/main" id="{7C185AA0-6285-A84F-DC90-DC534AAD008D}"/>
              </a:ext>
            </a:extLst>
          </p:cNvPr>
          <p:cNvCxnSpPr>
            <a:cxnSpLocks/>
            <a:endCxn id="56" idx="1"/>
          </p:cNvCxnSpPr>
          <p:nvPr/>
        </p:nvCxnSpPr>
        <p:spPr>
          <a:xfrm rot="16200000" flipH="1">
            <a:off x="6167282" y="4879610"/>
            <a:ext cx="600866" cy="413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or: Elbow 53">
            <a:extLst>
              <a:ext uri="{FF2B5EF4-FFF2-40B4-BE49-F238E27FC236}">
                <a16:creationId xmlns:a16="http://schemas.microsoft.com/office/drawing/2014/main" id="{5214D180-3209-7EEA-15FE-24AC8816004E}"/>
              </a:ext>
            </a:extLst>
          </p:cNvPr>
          <p:cNvCxnSpPr>
            <a:cxnSpLocks/>
            <a:endCxn id="57" idx="1"/>
          </p:cNvCxnSpPr>
          <p:nvPr/>
        </p:nvCxnSpPr>
        <p:spPr>
          <a:xfrm rot="16200000" flipH="1">
            <a:off x="5975408" y="5096882"/>
            <a:ext cx="984614" cy="413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317"/>
          <p:cNvSpPr>
            <a:spLocks noChangeArrowheads="1"/>
          </p:cNvSpPr>
          <p:nvPr/>
        </p:nvSpPr>
        <p:spPr bwMode="gray">
          <a:xfrm>
            <a:off x="6425212" y="4225329"/>
            <a:ext cx="684000" cy="432000"/>
          </a:xfrm>
          <a:prstGeom prst="wedgeRectCallout">
            <a:avLst>
              <a:gd name="adj1" fmla="val -46483"/>
              <a:gd name="adj2" fmla="val 41599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Chief 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Financial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Officer </a:t>
            </a:r>
            <a:r>
              <a:rPr lang="en-US" sz="700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en-US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J.Cela</a:t>
            </a:r>
            <a:endParaRPr lang="en-US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40" name="Rectangle 360"/>
          <p:cNvSpPr>
            <a:spLocks noChangeArrowheads="1"/>
          </p:cNvSpPr>
          <p:nvPr/>
        </p:nvSpPr>
        <p:spPr bwMode="gray">
          <a:xfrm>
            <a:off x="3835576" y="4225329"/>
            <a:ext cx="684000" cy="432000"/>
          </a:xfrm>
          <a:prstGeom prst="wedgeRectCallout">
            <a:avLst>
              <a:gd name="adj1" fmla="val -46433"/>
              <a:gd name="adj2" fmla="val 43353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 err="1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Chief</a:t>
            </a:r>
            <a:endParaRPr lang="it-IT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Risk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Officer</a:t>
            </a:r>
          </a:p>
          <a:p>
            <a:pPr algn="ctr" defTabSz="861993">
              <a:lnSpc>
                <a:spcPct val="80000"/>
              </a:lnSpc>
              <a:defRPr/>
            </a:pPr>
            <a:r>
              <a:rPr lang="it-IT" sz="700" kern="0" dirty="0"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rPr>
              <a:t>O.Pasko</a:t>
            </a:r>
            <a:endParaRPr lang="en-US" sz="700" kern="0" dirty="0">
              <a:latin typeface="Arial" panose="020B0604020202020204" pitchFamily="34" charset="0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58" name="Rectangle 358">
            <a:extLst>
              <a:ext uri="{FF2B5EF4-FFF2-40B4-BE49-F238E27FC236}">
                <a16:creationId xmlns:a16="http://schemas.microsoft.com/office/drawing/2014/main" id="{BA25A22B-E94B-4D49-B345-065A494AE91C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09616" y="7098577"/>
            <a:ext cx="615600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HR &amp; Organization</a:t>
            </a:r>
          </a:p>
          <a:p>
            <a:pPr algn="ctr" defTabSz="861993">
              <a:lnSpc>
                <a:spcPct val="80000"/>
              </a:lnSpc>
            </a:pPr>
            <a:r>
              <a:rPr lang="it-IT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S.Voko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30506351-9C68-42AC-BEC2-BFB4572810C2}"/>
              </a:ext>
            </a:extLst>
          </p:cNvPr>
          <p:cNvCxnSpPr>
            <a:cxnSpLocks/>
            <a:endCxn id="158" idx="1"/>
          </p:cNvCxnSpPr>
          <p:nvPr/>
        </p:nvCxnSpPr>
        <p:spPr>
          <a:xfrm rot="16200000" flipH="1">
            <a:off x="1689206" y="5959967"/>
            <a:ext cx="2567482" cy="733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8C77258B-82CB-4F2D-9CBF-360025673632}"/>
              </a:ext>
            </a:extLst>
          </p:cNvPr>
          <p:cNvCxnSpPr>
            <a:endCxn id="26" idx="1"/>
          </p:cNvCxnSpPr>
          <p:nvPr/>
        </p:nvCxnSpPr>
        <p:spPr>
          <a:xfrm rot="16200000" flipH="1">
            <a:off x="2511980" y="7985847"/>
            <a:ext cx="1089711" cy="4237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2500A10E-4D0B-4492-B550-2E15656F1010}"/>
              </a:ext>
            </a:extLst>
          </p:cNvPr>
          <p:cNvCxnSpPr>
            <a:cxnSpLocks/>
            <a:endCxn id="27" idx="1"/>
          </p:cNvCxnSpPr>
          <p:nvPr/>
        </p:nvCxnSpPr>
        <p:spPr>
          <a:xfrm rot="16200000" flipH="1">
            <a:off x="2994360" y="7564754"/>
            <a:ext cx="122007" cy="3942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F4D21281-BF95-4BC9-9A34-79F26DE498AE}"/>
              </a:ext>
            </a:extLst>
          </p:cNvPr>
          <p:cNvCxnSpPr>
            <a:stCxn id="28" idx="1"/>
          </p:cNvCxnSpPr>
          <p:nvPr/>
        </p:nvCxnSpPr>
        <p:spPr>
          <a:xfrm rot="10800000">
            <a:off x="3035650" y="7815874"/>
            <a:ext cx="39424" cy="1332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8B51956F-EB5F-4BFB-864B-961F193C0845}"/>
              </a:ext>
            </a:extLst>
          </p:cNvPr>
          <p:cNvCxnSpPr>
            <a:stCxn id="24" idx="1"/>
          </p:cNvCxnSpPr>
          <p:nvPr/>
        </p:nvCxnSpPr>
        <p:spPr>
          <a:xfrm rot="10800000">
            <a:off x="3035650" y="8082275"/>
            <a:ext cx="31642" cy="16820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ttangolo 140">
            <a:extLst>
              <a:ext uri="{FF2B5EF4-FFF2-40B4-BE49-F238E27FC236}">
                <a16:creationId xmlns:a16="http://schemas.microsoft.com/office/drawing/2014/main" id="{E413FCD3-105F-4974-97D9-92EF81D3CC82}"/>
              </a:ext>
            </a:extLst>
          </p:cNvPr>
          <p:cNvSpPr/>
          <p:nvPr/>
        </p:nvSpPr>
        <p:spPr>
          <a:xfrm>
            <a:off x="4165833" y="2301994"/>
            <a:ext cx="123303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1889">
              <a:defRPr/>
            </a:pPr>
            <a:r>
              <a:rPr lang="en-US" sz="700" kern="0" dirty="0">
                <a:latin typeface="Arial" panose="020B0604020202020204" pitchFamily="34" charset="0"/>
                <a:cs typeface="Arial" panose="020B0604020202020204" pitchFamily="34" charset="0"/>
              </a:rPr>
              <a:t>Deputy CEO </a:t>
            </a:r>
            <a:r>
              <a:rPr lang="en-US" sz="700" i="1" kern="0" baseline="30000" dirty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r>
              <a:rPr lang="en-US" sz="700" i="1" kern="0" dirty="0">
                <a:latin typeface="Arial" panose="020B0604020202020204" pitchFamily="34" charset="0"/>
                <a:cs typeface="Arial" panose="020B0604020202020204" pitchFamily="34" charset="0"/>
              </a:rPr>
              <a:t>: A. </a:t>
            </a:r>
            <a:r>
              <a:rPr lang="en-US" sz="700" i="1" kern="0" dirty="0" err="1">
                <a:latin typeface="Arial" panose="020B0604020202020204" pitchFamily="34" charset="0"/>
                <a:cs typeface="Arial" panose="020B0604020202020204" pitchFamily="34" charset="0"/>
              </a:rPr>
              <a:t>Bragho</a:t>
            </a:r>
            <a:endParaRPr lang="it-IT" sz="700" i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500448E1-7620-4931-9DE9-0AF65DE5961E}"/>
              </a:ext>
            </a:extLst>
          </p:cNvPr>
          <p:cNvCxnSpPr>
            <a:stCxn id="36" idx="2"/>
            <a:endCxn id="139" idx="0"/>
          </p:cNvCxnSpPr>
          <p:nvPr/>
        </p:nvCxnSpPr>
        <p:spPr>
          <a:xfrm rot="5400000">
            <a:off x="1475619" y="1972085"/>
            <a:ext cx="1864310" cy="2662274"/>
          </a:xfrm>
          <a:prstGeom prst="bentConnector3">
            <a:avLst>
              <a:gd name="adj1" fmla="val 645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1F8A2DFD-9344-4B5C-B096-A0ED4A86BA12}"/>
              </a:ext>
            </a:extLst>
          </p:cNvPr>
          <p:cNvCxnSpPr>
            <a:stCxn id="36" idx="2"/>
            <a:endCxn id="121" idx="0"/>
          </p:cNvCxnSpPr>
          <p:nvPr/>
        </p:nvCxnSpPr>
        <p:spPr>
          <a:xfrm rot="5400000">
            <a:off x="2108519" y="2594937"/>
            <a:ext cx="1854262" cy="1406523"/>
          </a:xfrm>
          <a:prstGeom prst="bentConnector3">
            <a:avLst>
              <a:gd name="adj1" fmla="val 651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A73EDF15-BCAD-4F92-883C-C5F251F52294}"/>
              </a:ext>
            </a:extLst>
          </p:cNvPr>
          <p:cNvCxnSpPr>
            <a:stCxn id="36" idx="2"/>
            <a:endCxn id="47" idx="0"/>
          </p:cNvCxnSpPr>
          <p:nvPr/>
        </p:nvCxnSpPr>
        <p:spPr>
          <a:xfrm rot="5400000">
            <a:off x="2564538" y="3050956"/>
            <a:ext cx="1854262" cy="494485"/>
          </a:xfrm>
          <a:prstGeom prst="bentConnector3">
            <a:avLst>
              <a:gd name="adj1" fmla="val 6489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id="{6CFA70D4-C128-491F-A380-0FBC87556D2E}"/>
              </a:ext>
            </a:extLst>
          </p:cNvPr>
          <p:cNvCxnSpPr>
            <a:stCxn id="36" idx="2"/>
            <a:endCxn id="140" idx="0"/>
          </p:cNvCxnSpPr>
          <p:nvPr/>
        </p:nvCxnSpPr>
        <p:spPr>
          <a:xfrm rot="16200000" flipH="1">
            <a:off x="3031112" y="3078865"/>
            <a:ext cx="1854262" cy="438665"/>
          </a:xfrm>
          <a:prstGeom prst="bentConnector3">
            <a:avLst>
              <a:gd name="adj1" fmla="val 651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30F05441-35F0-484A-A45D-DEF486BC24AD}"/>
              </a:ext>
            </a:extLst>
          </p:cNvPr>
          <p:cNvCxnSpPr>
            <a:stCxn id="36" idx="2"/>
            <a:endCxn id="104" idx="0"/>
          </p:cNvCxnSpPr>
          <p:nvPr/>
        </p:nvCxnSpPr>
        <p:spPr>
          <a:xfrm rot="16200000" flipH="1">
            <a:off x="3687602" y="2422376"/>
            <a:ext cx="1854262" cy="1751644"/>
          </a:xfrm>
          <a:prstGeom prst="bentConnector3">
            <a:avLst>
              <a:gd name="adj1" fmla="val 647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15DD979B-08AA-428B-B283-A5068CB8C5F0}"/>
              </a:ext>
            </a:extLst>
          </p:cNvPr>
          <p:cNvCxnSpPr>
            <a:stCxn id="36" idx="2"/>
            <a:endCxn id="103" idx="0"/>
          </p:cNvCxnSpPr>
          <p:nvPr/>
        </p:nvCxnSpPr>
        <p:spPr>
          <a:xfrm rot="16200000" flipH="1">
            <a:off x="4325930" y="1784047"/>
            <a:ext cx="1854262" cy="3028301"/>
          </a:xfrm>
          <a:prstGeom prst="bentConnector3">
            <a:avLst>
              <a:gd name="adj1" fmla="val 6463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69"/>
          <p:cNvSpPr>
            <a:spLocks noChangeArrowheads="1"/>
          </p:cNvSpPr>
          <p:nvPr/>
        </p:nvSpPr>
        <p:spPr bwMode="gray">
          <a:xfrm>
            <a:off x="2088876" y="7235632"/>
            <a:ext cx="575379" cy="363600"/>
          </a:xfrm>
          <a:prstGeom prst="rect">
            <a:avLst/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Small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Business</a:t>
            </a:r>
          </a:p>
          <a:p>
            <a:pPr algn="ctr" defTabSz="861993">
              <a:lnSpc>
                <a:spcPct val="80000"/>
              </a:lnSpc>
            </a:pPr>
            <a:r>
              <a:rPr lang="en-US" sz="700" kern="0" dirty="0" err="1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M.Kryeziu</a:t>
            </a:r>
            <a:endParaRPr lang="en-US" sz="7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C6C3FCB-6746-D589-E06F-F7A25B32C1CA}"/>
              </a:ext>
            </a:extLst>
          </p:cNvPr>
          <p:cNvCxnSpPr>
            <a:endCxn id="17" idx="1"/>
          </p:cNvCxnSpPr>
          <p:nvPr/>
        </p:nvCxnSpPr>
        <p:spPr>
          <a:xfrm rot="16200000" flipH="1">
            <a:off x="1264255" y="6592811"/>
            <a:ext cx="1578780" cy="7046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AutoShape 414">
            <a:extLst>
              <a:ext uri="{FF2B5EF4-FFF2-40B4-BE49-F238E27FC236}">
                <a16:creationId xmlns:a16="http://schemas.microsoft.com/office/drawing/2014/main" id="{7E488221-EF89-ACA3-5795-3E0C5ECD3A8F}"/>
              </a:ext>
            </a:extLst>
          </p:cNvPr>
          <p:cNvCxnSpPr>
            <a:cxnSpLocks noChangeShapeType="1"/>
            <a:stCxn id="37" idx="1"/>
          </p:cNvCxnSpPr>
          <p:nvPr/>
        </p:nvCxnSpPr>
        <p:spPr bwMode="auto">
          <a:xfrm rot="10800000">
            <a:off x="2115918" y="7593769"/>
            <a:ext cx="35739" cy="37084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0" name="Gruppo 2">
            <a:extLst>
              <a:ext uri="{FF2B5EF4-FFF2-40B4-BE49-F238E27FC236}">
                <a16:creationId xmlns:a16="http://schemas.microsoft.com/office/drawing/2014/main" id="{5CDFD2A1-153A-B06E-1E22-ED8BD72055E0}"/>
              </a:ext>
            </a:extLst>
          </p:cNvPr>
          <p:cNvGrpSpPr/>
          <p:nvPr/>
        </p:nvGrpSpPr>
        <p:grpSpPr>
          <a:xfrm>
            <a:off x="2151656" y="7704641"/>
            <a:ext cx="589649" cy="436364"/>
            <a:chOff x="1025159" y="6048591"/>
            <a:chExt cx="643851" cy="436364"/>
          </a:xfrm>
        </p:grpSpPr>
        <p:sp>
          <p:nvSpPr>
            <p:cNvPr id="31" name="AutoShape 539">
              <a:extLst>
                <a:ext uri="{FF2B5EF4-FFF2-40B4-BE49-F238E27FC236}">
                  <a16:creationId xmlns:a16="http://schemas.microsoft.com/office/drawing/2014/main" id="{E703016C-DF9D-9CE1-9DB7-1094E11DA8B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74316" y="604859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32" name="AutoShape 539">
              <a:extLst>
                <a:ext uri="{FF2B5EF4-FFF2-40B4-BE49-F238E27FC236}">
                  <a16:creationId xmlns:a16="http://schemas.microsoft.com/office/drawing/2014/main" id="{508A2B5C-BD5C-911B-79FC-CB5971EF316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49736" y="6090381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SME 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Network</a:t>
              </a:r>
            </a:p>
          </p:txBody>
        </p:sp>
        <p:sp>
          <p:nvSpPr>
            <p:cNvPr id="37" name="AutoShape 539">
              <a:extLst>
                <a:ext uri="{FF2B5EF4-FFF2-40B4-BE49-F238E27FC236}">
                  <a16:creationId xmlns:a16="http://schemas.microsoft.com/office/drawing/2014/main" id="{A3FC54D6-937E-681D-F2AB-4BF7E8FBE2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25159" y="6132170"/>
              <a:ext cx="594694" cy="352785"/>
            </a:xfrm>
            <a:prstGeom prst="flowChartAlternateProcess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 SB</a:t>
              </a:r>
            </a:p>
            <a:p>
              <a:pPr algn="ctr" defTabSz="861993">
                <a:defRPr/>
              </a:pPr>
              <a:r>
                <a:rPr lang="en-US" sz="700" kern="0" dirty="0"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Center</a:t>
              </a:r>
            </a:p>
          </p:txBody>
        </p:sp>
      </p:grp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99E54EE8-2950-4D11-AF9C-A03A1ED133C4}"/>
              </a:ext>
            </a:extLst>
          </p:cNvPr>
          <p:cNvSpPr/>
          <p:nvPr/>
        </p:nvSpPr>
        <p:spPr>
          <a:xfrm>
            <a:off x="6675763" y="1720075"/>
            <a:ext cx="203656" cy="154897"/>
          </a:xfrm>
          <a:prstGeom prst="roundRect">
            <a:avLst/>
          </a:prstGeom>
          <a:noFill/>
          <a:ln w="63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CasellaDiTesto 213">
            <a:extLst>
              <a:ext uri="{FF2B5EF4-FFF2-40B4-BE49-F238E27FC236}">
                <a16:creationId xmlns:a16="http://schemas.microsoft.com/office/drawing/2014/main" id="{25B78055-A397-4DA4-8D23-BE4D72A085BF}"/>
              </a:ext>
            </a:extLst>
          </p:cNvPr>
          <p:cNvSpPr txBox="1"/>
          <p:nvPr/>
        </p:nvSpPr>
        <p:spPr>
          <a:xfrm>
            <a:off x="6865412" y="1689887"/>
            <a:ext cx="58407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ea typeface="ＭＳ Ｐゴシック" pitchFamily="34" charset="-128"/>
              </a:defRPr>
            </a:lvl1pPr>
          </a:lstStyle>
          <a:p>
            <a:pPr defTabSz="861993">
              <a:defRPr/>
            </a:pPr>
            <a:r>
              <a:rPr lang="en-US" sz="5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</a:p>
        </p:txBody>
      </p:sp>
      <p:sp>
        <p:nvSpPr>
          <p:cNvPr id="167" name="Rettangolo 2">
            <a:extLst>
              <a:ext uri="{FF2B5EF4-FFF2-40B4-BE49-F238E27FC236}">
                <a16:creationId xmlns:a16="http://schemas.microsoft.com/office/drawing/2014/main" id="{E03E9510-FC91-4269-9D47-4F230B196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5" y="715519"/>
            <a:ext cx="26261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1200" dirty="0">
                <a:latin typeface="Century Gothic" pitchFamily="34" charset="0"/>
                <a:ea typeface="+mj-ea"/>
                <a:cs typeface="Arial"/>
              </a:rPr>
              <a:t>Head Office </a:t>
            </a:r>
            <a:r>
              <a:rPr lang="it-IT" altLang="it-IT" sz="1200" dirty="0" err="1">
                <a:latin typeface="Century Gothic" pitchFamily="34" charset="0"/>
                <a:ea typeface="+mj-ea"/>
                <a:cs typeface="Arial"/>
              </a:rPr>
              <a:t>structure</a:t>
            </a:r>
            <a:endParaRPr lang="it-IT" altLang="it-IT" sz="1200" dirty="0">
              <a:latin typeface="Century Gothic" pitchFamily="34" charset="0"/>
              <a:ea typeface="+mj-ea"/>
              <a:cs typeface="Arial"/>
            </a:endParaRPr>
          </a:p>
        </p:txBody>
      </p:sp>
      <p:grpSp>
        <p:nvGrpSpPr>
          <p:cNvPr id="168" name="Gruppo 1">
            <a:extLst>
              <a:ext uri="{FF2B5EF4-FFF2-40B4-BE49-F238E27FC236}">
                <a16:creationId xmlns:a16="http://schemas.microsoft.com/office/drawing/2014/main" id="{6EF95029-C3F5-40EA-AB54-E346786D9EB6}"/>
              </a:ext>
            </a:extLst>
          </p:cNvPr>
          <p:cNvGrpSpPr/>
          <p:nvPr/>
        </p:nvGrpSpPr>
        <p:grpSpPr>
          <a:xfrm>
            <a:off x="5806862" y="252253"/>
            <a:ext cx="1271337" cy="495135"/>
            <a:chOff x="2191461" y="2626113"/>
            <a:chExt cx="1214205" cy="436034"/>
          </a:xfrm>
        </p:grpSpPr>
        <p:sp>
          <p:nvSpPr>
            <p:cNvPr id="176" name="TextBox 113">
              <a:extLst>
                <a:ext uri="{FF2B5EF4-FFF2-40B4-BE49-F238E27FC236}">
                  <a16:creationId xmlns:a16="http://schemas.microsoft.com/office/drawing/2014/main" id="{6B67493A-4EA4-4913-B688-51B270DEB989}"/>
                </a:ext>
              </a:extLst>
            </p:cNvPr>
            <p:cNvSpPr txBox="1"/>
            <p:nvPr/>
          </p:nvSpPr>
          <p:spPr>
            <a:xfrm>
              <a:off x="2191461" y="2626113"/>
              <a:ext cx="684000" cy="20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09585" rtl="0" eaLnBrk="0" fontAlgn="base" latinLnBrk="0" hangingPunct="0">
                <a:lnSpc>
                  <a:spcPct val="100000"/>
                </a:lnSpc>
                <a:spcBef>
                  <a:spcPts val="1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33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MS PGothic" panose="020B0600070205080204" pitchFamily="34" charset="-128"/>
                </a:rPr>
                <a:t>ALBANIA</a:t>
              </a:r>
            </a:p>
          </p:txBody>
        </p:sp>
        <p:pic>
          <p:nvPicPr>
            <p:cNvPr id="177" name="Picture 14" descr="Flag of Albania - Wikipedia">
              <a:extLst>
                <a:ext uri="{FF2B5EF4-FFF2-40B4-BE49-F238E27FC236}">
                  <a16:creationId xmlns:a16="http://schemas.microsoft.com/office/drawing/2014/main" id="{1E5D02A7-60F2-4848-BEDC-A93066C5B6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55" y="2702147"/>
              <a:ext cx="529711" cy="3600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854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162800" y="318534"/>
            <a:ext cx="3968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4394478" y="4840197"/>
            <a:ext cx="2479643" cy="188330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10" name="Rettangolo 9"/>
          <p:cNvSpPr/>
          <p:nvPr/>
        </p:nvSpPr>
        <p:spPr bwMode="auto">
          <a:xfrm>
            <a:off x="761229" y="4840198"/>
            <a:ext cx="3407533" cy="188330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11" name="Rettangolo 10"/>
          <p:cNvSpPr/>
          <p:nvPr/>
        </p:nvSpPr>
        <p:spPr bwMode="auto">
          <a:xfrm>
            <a:off x="781158" y="1855959"/>
            <a:ext cx="6092964" cy="127908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13" name="Rectangle 301"/>
          <p:cNvSpPr>
            <a:spLocks noChangeArrowheads="1"/>
          </p:cNvSpPr>
          <p:nvPr/>
        </p:nvSpPr>
        <p:spPr bwMode="gray">
          <a:xfrm>
            <a:off x="2157143" y="1928453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</a:t>
            </a:r>
          </a:p>
        </p:txBody>
      </p:sp>
      <p:sp>
        <p:nvSpPr>
          <p:cNvPr id="14" name="CasellaDiTesto 1"/>
          <p:cNvSpPr txBox="1">
            <a:spLocks noChangeArrowheads="1"/>
          </p:cNvSpPr>
          <p:nvPr/>
        </p:nvSpPr>
        <p:spPr bwMode="auto">
          <a:xfrm>
            <a:off x="786183" y="1836909"/>
            <a:ext cx="751215" cy="21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Head Office</a:t>
            </a:r>
          </a:p>
        </p:txBody>
      </p:sp>
      <p:sp>
        <p:nvSpPr>
          <p:cNvPr id="15" name="CasellaDiTesto 174"/>
          <p:cNvSpPr txBox="1">
            <a:spLocks noChangeArrowheads="1"/>
          </p:cNvSpPr>
          <p:nvPr/>
        </p:nvSpPr>
        <p:spPr bwMode="auto">
          <a:xfrm>
            <a:off x="781158" y="4875814"/>
            <a:ext cx="1354867" cy="21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Branches:34</a:t>
            </a:r>
          </a:p>
        </p:txBody>
      </p:sp>
      <p:sp>
        <p:nvSpPr>
          <p:cNvPr id="19" name="Rectangle 283"/>
          <p:cNvSpPr>
            <a:spLocks noChangeArrowheads="1"/>
          </p:cNvSpPr>
          <p:nvPr/>
        </p:nvSpPr>
        <p:spPr bwMode="gray">
          <a:xfrm>
            <a:off x="777125" y="570606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Premium Relationship Manager</a:t>
            </a:r>
          </a:p>
        </p:txBody>
      </p:sp>
      <p:sp>
        <p:nvSpPr>
          <p:cNvPr id="21" name="Rectangle 283"/>
          <p:cNvSpPr>
            <a:spLocks noChangeArrowheads="1"/>
          </p:cNvSpPr>
          <p:nvPr/>
        </p:nvSpPr>
        <p:spPr bwMode="gray">
          <a:xfrm>
            <a:off x="2872854" y="5701718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Branch Coordinator</a:t>
            </a:r>
          </a:p>
        </p:txBody>
      </p:sp>
      <p:sp>
        <p:nvSpPr>
          <p:cNvPr id="23" name="Rectangle 283"/>
          <p:cNvSpPr>
            <a:spLocks noChangeArrowheads="1"/>
          </p:cNvSpPr>
          <p:nvPr/>
        </p:nvSpPr>
        <p:spPr bwMode="gray">
          <a:xfrm>
            <a:off x="2173796" y="6252630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Teller</a:t>
            </a:r>
          </a:p>
        </p:txBody>
      </p:sp>
      <p:sp>
        <p:nvSpPr>
          <p:cNvPr id="24" name="Rectangle 283"/>
          <p:cNvSpPr>
            <a:spLocks noChangeArrowheads="1"/>
          </p:cNvSpPr>
          <p:nvPr/>
        </p:nvSpPr>
        <p:spPr bwMode="gray">
          <a:xfrm>
            <a:off x="3495654" y="6252630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Administrative</a:t>
            </a:r>
          </a:p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Support</a:t>
            </a:r>
          </a:p>
        </p:txBody>
      </p:sp>
      <p:cxnSp>
        <p:nvCxnSpPr>
          <p:cNvPr id="26" name="Shape 57"/>
          <p:cNvCxnSpPr>
            <a:cxnSpLocks noChangeShapeType="1"/>
            <a:stCxn id="21" idx="2"/>
            <a:endCxn id="24" idx="0"/>
          </p:cNvCxnSpPr>
          <p:nvPr/>
        </p:nvCxnSpPr>
        <p:spPr bwMode="auto">
          <a:xfrm rot="16200000" flipH="1">
            <a:off x="3382198" y="5827774"/>
            <a:ext cx="226912" cy="622800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301"/>
          <p:cNvSpPr>
            <a:spLocks noChangeArrowheads="1"/>
          </p:cNvSpPr>
          <p:nvPr/>
        </p:nvSpPr>
        <p:spPr bwMode="gray">
          <a:xfrm>
            <a:off x="5678076" y="1928453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Corporate &amp;</a:t>
            </a:r>
          </a:p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SME                    </a:t>
            </a:r>
          </a:p>
        </p:txBody>
      </p:sp>
      <p:sp>
        <p:nvSpPr>
          <p:cNvPr id="29" name="Rectangle 270"/>
          <p:cNvSpPr>
            <a:spLocks noChangeArrowheads="1"/>
          </p:cNvSpPr>
          <p:nvPr/>
        </p:nvSpPr>
        <p:spPr bwMode="gray">
          <a:xfrm>
            <a:off x="5711729" y="2484947"/>
            <a:ext cx="615600" cy="363600"/>
          </a:xfrm>
          <a:prstGeom prst="rect">
            <a:avLst/>
          </a:prstGeom>
          <a:solidFill>
            <a:srgbClr val="DCDCDC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SME</a:t>
            </a:r>
          </a:p>
        </p:txBody>
      </p:sp>
      <p:cxnSp>
        <p:nvCxnSpPr>
          <p:cNvPr id="36" name="Connettore 4 35"/>
          <p:cNvCxnSpPr>
            <a:cxnSpLocks/>
            <a:stCxn id="49" idx="2"/>
            <a:endCxn id="80" idx="0"/>
          </p:cNvCxnSpPr>
          <p:nvPr/>
        </p:nvCxnSpPr>
        <p:spPr>
          <a:xfrm rot="5400000">
            <a:off x="1983398" y="5204113"/>
            <a:ext cx="305385" cy="699904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ttore 4 36"/>
          <p:cNvCxnSpPr>
            <a:cxnSpLocks/>
            <a:stCxn id="49" idx="2"/>
            <a:endCxn id="21" idx="0"/>
          </p:cNvCxnSpPr>
          <p:nvPr/>
        </p:nvCxnSpPr>
        <p:spPr>
          <a:xfrm rot="16200000" flipH="1">
            <a:off x="2684976" y="5202439"/>
            <a:ext cx="300345" cy="698212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nettore 4 229"/>
          <p:cNvCxnSpPr>
            <a:cxnSpLocks/>
            <a:stCxn id="49" idx="2"/>
            <a:endCxn id="48" idx="0"/>
          </p:cNvCxnSpPr>
          <p:nvPr/>
        </p:nvCxnSpPr>
        <p:spPr>
          <a:xfrm rot="5400000">
            <a:off x="2333650" y="5552919"/>
            <a:ext cx="303938" cy="846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133"/>
          <p:cNvSpPr>
            <a:spLocks noChangeArrowheads="1"/>
          </p:cNvSpPr>
          <p:nvPr/>
        </p:nvSpPr>
        <p:spPr bwMode="gray">
          <a:xfrm>
            <a:off x="2173796" y="5705311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Magnifica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 Relationship Manager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49" name="Rectangle 283"/>
          <p:cNvSpPr>
            <a:spLocks noChangeArrowheads="1"/>
          </p:cNvSpPr>
          <p:nvPr/>
        </p:nvSpPr>
        <p:spPr bwMode="gray">
          <a:xfrm>
            <a:off x="2178823" y="5091773"/>
            <a:ext cx="614438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Branch</a:t>
            </a:r>
          </a:p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Manager</a:t>
            </a:r>
          </a:p>
        </p:txBody>
      </p:sp>
      <p:sp>
        <p:nvSpPr>
          <p:cNvPr id="56" name="Rectangle 270"/>
          <p:cNvSpPr>
            <a:spLocks noChangeArrowheads="1"/>
          </p:cNvSpPr>
          <p:nvPr/>
        </p:nvSpPr>
        <p:spPr bwMode="gray">
          <a:xfrm>
            <a:off x="2191343" y="2484947"/>
            <a:ext cx="615600" cy="363600"/>
          </a:xfrm>
          <a:prstGeom prst="rect">
            <a:avLst/>
          </a:prstGeom>
          <a:solidFill>
            <a:srgbClr val="DCDCDC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Network Management</a:t>
            </a:r>
          </a:p>
        </p:txBody>
      </p:sp>
      <p:sp>
        <p:nvSpPr>
          <p:cNvPr id="61" name="Rectangle 146"/>
          <p:cNvSpPr>
            <a:spLocks noChangeArrowheads="1"/>
          </p:cNvSpPr>
          <p:nvPr/>
        </p:nvSpPr>
        <p:spPr bwMode="gray">
          <a:xfrm>
            <a:off x="4750851" y="5141155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Small Business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Relationship Manager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74" name="Rectangle 83"/>
          <p:cNvSpPr>
            <a:spLocks noChangeArrowheads="1"/>
          </p:cNvSpPr>
          <p:nvPr/>
        </p:nvSpPr>
        <p:spPr bwMode="gray">
          <a:xfrm>
            <a:off x="5711729" y="5646634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RM SME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77" name="Rectangle 93"/>
          <p:cNvSpPr>
            <a:spLocks noChangeArrowheads="1"/>
          </p:cNvSpPr>
          <p:nvPr/>
        </p:nvSpPr>
        <p:spPr bwMode="gray">
          <a:xfrm>
            <a:off x="5711729" y="6189496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SME BSM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cxnSp>
        <p:nvCxnSpPr>
          <p:cNvPr id="94" name="Shape 57"/>
          <p:cNvCxnSpPr>
            <a:cxnSpLocks noChangeShapeType="1"/>
            <a:stCxn id="21" idx="2"/>
            <a:endCxn id="23" idx="0"/>
          </p:cNvCxnSpPr>
          <p:nvPr/>
        </p:nvCxnSpPr>
        <p:spPr bwMode="auto">
          <a:xfrm rot="5400000">
            <a:off x="2721269" y="5789645"/>
            <a:ext cx="226912" cy="699058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0" name="Picture 9" descr="ISP_Albania_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8" y="243755"/>
            <a:ext cx="2841448" cy="54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Connector 46"/>
          <p:cNvCxnSpPr>
            <a:stCxn id="74" idx="2"/>
            <a:endCxn id="77" idx="0"/>
          </p:cNvCxnSpPr>
          <p:nvPr/>
        </p:nvCxnSpPr>
        <p:spPr>
          <a:xfrm>
            <a:off x="6023129" y="5970634"/>
            <a:ext cx="0" cy="218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tangolo 57">
            <a:extLst>
              <a:ext uri="{FF2B5EF4-FFF2-40B4-BE49-F238E27FC236}">
                <a16:creationId xmlns:a16="http://schemas.microsoft.com/office/drawing/2014/main" id="{B7C854B7-40A5-43F3-9545-A7C73324DB3A}"/>
              </a:ext>
            </a:extLst>
          </p:cNvPr>
          <p:cNvSpPr/>
          <p:nvPr/>
        </p:nvSpPr>
        <p:spPr bwMode="auto">
          <a:xfrm>
            <a:off x="761230" y="3161097"/>
            <a:ext cx="3407533" cy="1630331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63" name="CasellaDiTesto 174">
            <a:extLst>
              <a:ext uri="{FF2B5EF4-FFF2-40B4-BE49-F238E27FC236}">
                <a16:creationId xmlns:a16="http://schemas.microsoft.com/office/drawing/2014/main" id="{58D19602-C7A9-41C3-B908-8616C1CF6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538" y="3198265"/>
            <a:ext cx="1354867" cy="21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Retail Regions: 3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CC5F39B5-A8FA-432C-B6D6-830AB3BEA4B2}"/>
              </a:ext>
            </a:extLst>
          </p:cNvPr>
          <p:cNvCxnSpPr>
            <a:cxnSpLocks/>
            <a:stCxn id="13" idx="2"/>
            <a:endCxn id="56" idx="0"/>
          </p:cNvCxnSpPr>
          <p:nvPr/>
        </p:nvCxnSpPr>
        <p:spPr>
          <a:xfrm>
            <a:off x="2499143" y="2360453"/>
            <a:ext cx="0" cy="124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diritto 71">
            <a:extLst>
              <a:ext uri="{FF2B5EF4-FFF2-40B4-BE49-F238E27FC236}">
                <a16:creationId xmlns:a16="http://schemas.microsoft.com/office/drawing/2014/main" id="{A0899488-F6DD-4635-91FF-B3AF48BA8234}"/>
              </a:ext>
            </a:extLst>
          </p:cNvPr>
          <p:cNvCxnSpPr>
            <a:cxnSpLocks/>
            <a:stCxn id="27" idx="2"/>
            <a:endCxn id="29" idx="0"/>
          </p:cNvCxnSpPr>
          <p:nvPr/>
        </p:nvCxnSpPr>
        <p:spPr>
          <a:xfrm flipH="1">
            <a:off x="6019529" y="2360453"/>
            <a:ext cx="547" cy="124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283">
            <a:extLst>
              <a:ext uri="{FF2B5EF4-FFF2-40B4-BE49-F238E27FC236}">
                <a16:creationId xmlns:a16="http://schemas.microsoft.com/office/drawing/2014/main" id="{D119272B-771A-4CA8-B8D6-FB3EF082DD9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91924" y="3542395"/>
            <a:ext cx="614438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Regional Manager</a:t>
            </a:r>
          </a:p>
        </p:txBody>
      </p:sp>
      <p:cxnSp>
        <p:nvCxnSpPr>
          <p:cNvPr id="78" name="Connettore diritto 77">
            <a:extLst>
              <a:ext uri="{FF2B5EF4-FFF2-40B4-BE49-F238E27FC236}">
                <a16:creationId xmlns:a16="http://schemas.microsoft.com/office/drawing/2014/main" id="{5E5F9E26-45CC-4002-A2A7-CFC8374A7D04}"/>
              </a:ext>
            </a:extLst>
          </p:cNvPr>
          <p:cNvCxnSpPr>
            <a:cxnSpLocks/>
            <a:stCxn id="56" idx="2"/>
          </p:cNvCxnSpPr>
          <p:nvPr/>
        </p:nvCxnSpPr>
        <p:spPr>
          <a:xfrm>
            <a:off x="2499143" y="2848547"/>
            <a:ext cx="0" cy="6806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diritto 78">
            <a:extLst>
              <a:ext uri="{FF2B5EF4-FFF2-40B4-BE49-F238E27FC236}">
                <a16:creationId xmlns:a16="http://schemas.microsoft.com/office/drawing/2014/main" id="{1FEEC71D-DCB1-4724-A168-8DB42ACC61CC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2486042" y="3851995"/>
            <a:ext cx="0" cy="12397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283">
            <a:extLst>
              <a:ext uri="{FF2B5EF4-FFF2-40B4-BE49-F238E27FC236}">
                <a16:creationId xmlns:a16="http://schemas.microsoft.com/office/drawing/2014/main" id="{F34E2993-4B2B-4C50-89A6-C81F58AEA3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74738" y="5706758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Classic Relationship Manager</a:t>
            </a:r>
          </a:p>
        </p:txBody>
      </p:sp>
      <p:sp>
        <p:nvSpPr>
          <p:cNvPr id="88" name="Rectangle 83">
            <a:extLst>
              <a:ext uri="{FF2B5EF4-FFF2-40B4-BE49-F238E27FC236}">
                <a16:creationId xmlns:a16="http://schemas.microsoft.com/office/drawing/2014/main" id="{3582BEBE-C3D5-4E95-A1B7-6B26E4E90DDA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14953" y="5112626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SME Center Coordinator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D92F9B10-35F2-4498-B77C-29056A107E0B}"/>
              </a:ext>
            </a:extLst>
          </p:cNvPr>
          <p:cNvCxnSpPr>
            <a:cxnSpLocks/>
            <a:stCxn id="88" idx="2"/>
            <a:endCxn id="74" idx="0"/>
          </p:cNvCxnSpPr>
          <p:nvPr/>
        </p:nvCxnSpPr>
        <p:spPr>
          <a:xfrm flipH="1">
            <a:off x="6023129" y="5436626"/>
            <a:ext cx="3224" cy="210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4 35">
            <a:extLst>
              <a:ext uri="{FF2B5EF4-FFF2-40B4-BE49-F238E27FC236}">
                <a16:creationId xmlns:a16="http://schemas.microsoft.com/office/drawing/2014/main" id="{B3755C33-ACB2-48E9-A372-1DF3938B2F1C}"/>
              </a:ext>
            </a:extLst>
          </p:cNvPr>
          <p:cNvCxnSpPr>
            <a:cxnSpLocks/>
          </p:cNvCxnSpPr>
          <p:nvPr/>
        </p:nvCxnSpPr>
        <p:spPr>
          <a:xfrm rot="5400000">
            <a:off x="1634935" y="4854206"/>
            <a:ext cx="304692" cy="1397517"/>
          </a:xfrm>
          <a:prstGeom prst="bentConnector3">
            <a:avLst>
              <a:gd name="adj1" fmla="val 50000"/>
            </a:avLst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Rettangolo 8">
            <a:extLst>
              <a:ext uri="{FF2B5EF4-FFF2-40B4-BE49-F238E27FC236}">
                <a16:creationId xmlns:a16="http://schemas.microsoft.com/office/drawing/2014/main" id="{A6778823-05E0-4BF3-9D27-0B25F59E9192}"/>
              </a:ext>
            </a:extLst>
          </p:cNvPr>
          <p:cNvSpPr/>
          <p:nvPr/>
        </p:nvSpPr>
        <p:spPr bwMode="auto">
          <a:xfrm>
            <a:off x="4381170" y="3181173"/>
            <a:ext cx="2492952" cy="16074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51" name="Rectangle 83">
            <a:extLst>
              <a:ext uri="{FF2B5EF4-FFF2-40B4-BE49-F238E27FC236}">
                <a16:creationId xmlns:a16="http://schemas.microsoft.com/office/drawing/2014/main" id="{59DA9721-DE74-4AB3-BEB2-064D167FD6BD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10593" y="3561161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SME Center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5A18073-3AC2-43F9-9CA6-139EDBCC17FE}"/>
              </a:ext>
            </a:extLst>
          </p:cNvPr>
          <p:cNvCxnSpPr>
            <a:cxnSpLocks/>
            <a:stCxn id="29" idx="2"/>
            <a:endCxn id="51" idx="0"/>
          </p:cNvCxnSpPr>
          <p:nvPr/>
        </p:nvCxnSpPr>
        <p:spPr>
          <a:xfrm>
            <a:off x="6019529" y="2848547"/>
            <a:ext cx="2464" cy="712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283">
            <a:extLst>
              <a:ext uri="{FF2B5EF4-FFF2-40B4-BE49-F238E27FC236}">
                <a16:creationId xmlns:a16="http://schemas.microsoft.com/office/drawing/2014/main" id="{D1D184AA-5053-4491-ADC9-7934F412CFF3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59730" y="4074094"/>
            <a:ext cx="614438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6" tIns="44110" rIns="16966" bIns="44110" anchor="ctr"/>
          <a:lstStyle/>
          <a:p>
            <a:pPr marL="0" marR="0" lvl="0" indent="0" algn="ctr" defTabSz="861786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Agro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 Business Center</a:t>
            </a:r>
          </a:p>
        </p:txBody>
      </p:sp>
      <p:sp>
        <p:nvSpPr>
          <p:cNvPr id="65" name="CasellaDiTesto 174">
            <a:extLst>
              <a:ext uri="{FF2B5EF4-FFF2-40B4-BE49-F238E27FC236}">
                <a16:creationId xmlns:a16="http://schemas.microsoft.com/office/drawing/2014/main" id="{6DE04D1F-4D13-4FD4-BFE4-BD8F6B45C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6317" y="3142781"/>
            <a:ext cx="997641" cy="21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SME Centers: 3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C022717-082C-4990-92A2-F2AF80F75F42}"/>
              </a:ext>
            </a:extLst>
          </p:cNvPr>
          <p:cNvCxnSpPr>
            <a:stCxn id="51" idx="2"/>
            <a:endCxn id="88" idx="0"/>
          </p:cNvCxnSpPr>
          <p:nvPr/>
        </p:nvCxnSpPr>
        <p:spPr>
          <a:xfrm>
            <a:off x="6021993" y="3885161"/>
            <a:ext cx="4360" cy="12274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ttangolo 151">
            <a:extLst>
              <a:ext uri="{FF2B5EF4-FFF2-40B4-BE49-F238E27FC236}">
                <a16:creationId xmlns:a16="http://schemas.microsoft.com/office/drawing/2014/main" id="{2F881F1D-7712-474F-9A65-BF2C367748CF}"/>
              </a:ext>
            </a:extLst>
          </p:cNvPr>
          <p:cNvSpPr/>
          <p:nvPr/>
        </p:nvSpPr>
        <p:spPr bwMode="auto">
          <a:xfrm>
            <a:off x="326901" y="9712800"/>
            <a:ext cx="3435620" cy="345600"/>
          </a:xfrm>
          <a:prstGeom prst="rect">
            <a:avLst/>
          </a:prstGeom>
          <a:solidFill>
            <a:sysClr val="window" lastClr="FFFFFF"/>
          </a:solidFill>
          <a:ln w="0" algn="ctr">
            <a:solidFill>
              <a:srgbClr val="000000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lIns="0" tIns="0" rIns="0" bIns="0" anchor="ctr" anchorCtr="0"/>
          <a:lstStyle/>
          <a:p>
            <a:pPr marL="87313" marR="0" lvl="0" indent="0" algn="l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Footnote:</a:t>
            </a:r>
          </a:p>
          <a:p>
            <a:pPr marL="87313" marR="0" lvl="0" indent="0" algn="l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1) Regions are managed by Regional Managers;</a:t>
            </a:r>
          </a:p>
          <a:p>
            <a:pPr marL="87313" marR="0" lvl="0" indent="0" algn="l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2) SME Centers are managed by SME Center Managers;</a:t>
            </a:r>
          </a:p>
          <a:p>
            <a:pPr marL="87313" marR="0" lvl="0" indent="0" algn="l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3) Small Business Centers will be managed by Small Business Center Managers.</a:t>
            </a:r>
          </a:p>
          <a:p>
            <a:pPr marL="87313" marR="0" lvl="0" indent="0" algn="l" defTabSz="9141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 dirty="0">
              <a:ln>
                <a:noFill/>
              </a:ln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0C076FC6-F09C-48E4-88C4-3DF249BE01E7}"/>
              </a:ext>
            </a:extLst>
          </p:cNvPr>
          <p:cNvCxnSpPr>
            <a:stCxn id="76" idx="3"/>
            <a:endCxn id="53" idx="0"/>
          </p:cNvCxnSpPr>
          <p:nvPr/>
        </p:nvCxnSpPr>
        <p:spPr>
          <a:xfrm>
            <a:off x="2806362" y="3697195"/>
            <a:ext cx="560587" cy="3768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83">
            <a:extLst>
              <a:ext uri="{FF2B5EF4-FFF2-40B4-BE49-F238E27FC236}">
                <a16:creationId xmlns:a16="http://schemas.microsoft.com/office/drawing/2014/main" id="{F065F3EB-380B-4C84-A08C-D69E5196E1C1}"/>
              </a:ext>
            </a:extLst>
          </p:cNvPr>
          <p:cNvSpPr>
            <a:spLocks noChangeArrowheads="1"/>
          </p:cNvSpPr>
          <p:nvPr/>
        </p:nvSpPr>
        <p:spPr bwMode="gray">
          <a:xfrm>
            <a:off x="4752733" y="2484947"/>
            <a:ext cx="622800" cy="372226"/>
          </a:xfrm>
          <a:prstGeom prst="rect">
            <a:avLst/>
          </a:prstGeom>
          <a:solidFill>
            <a:schemeClr val="bg1">
              <a:lumMod val="85000"/>
            </a:schemeClr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Small Business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57" name="Rectangle 83">
            <a:extLst>
              <a:ext uri="{FF2B5EF4-FFF2-40B4-BE49-F238E27FC236}">
                <a16:creationId xmlns:a16="http://schemas.microsoft.com/office/drawing/2014/main" id="{FE01F884-3BE7-4306-A49F-22D8CAFEED6D}"/>
              </a:ext>
            </a:extLst>
          </p:cNvPr>
          <p:cNvSpPr>
            <a:spLocks noChangeArrowheads="1"/>
          </p:cNvSpPr>
          <p:nvPr/>
        </p:nvSpPr>
        <p:spPr bwMode="gray">
          <a:xfrm>
            <a:off x="4752069" y="3557920"/>
            <a:ext cx="622800" cy="3240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9842" tIns="51588" rIns="19842" bIns="51588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SB Center</a:t>
            </a:r>
          </a:p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59" name="CasellaDiTesto 174">
            <a:extLst>
              <a:ext uri="{FF2B5EF4-FFF2-40B4-BE49-F238E27FC236}">
                <a16:creationId xmlns:a16="http://schemas.microsoft.com/office/drawing/2014/main" id="{D2E428AB-DE5E-4430-8CFF-E92C69DA89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1339" y="3150873"/>
            <a:ext cx="997641" cy="21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 anchor="ctr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SB Centers: 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4B7365-C135-44AC-9F7F-5EC65D5D0082}"/>
              </a:ext>
            </a:extLst>
          </p:cNvPr>
          <p:cNvCxnSpPr>
            <a:cxnSpLocks/>
            <a:stCxn id="50" idx="2"/>
            <a:endCxn id="57" idx="0"/>
          </p:cNvCxnSpPr>
          <p:nvPr/>
        </p:nvCxnSpPr>
        <p:spPr>
          <a:xfrm flipH="1">
            <a:off x="5063469" y="2857173"/>
            <a:ext cx="664" cy="700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49769F2-2BE3-45A7-ACD1-F08E4A8832AF}"/>
              </a:ext>
            </a:extLst>
          </p:cNvPr>
          <p:cNvCxnSpPr>
            <a:stCxn id="57" idx="2"/>
            <a:endCxn id="61" idx="0"/>
          </p:cNvCxnSpPr>
          <p:nvPr/>
        </p:nvCxnSpPr>
        <p:spPr>
          <a:xfrm flipH="1">
            <a:off x="5062251" y="3881920"/>
            <a:ext cx="1218" cy="12592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2F109E9E-8882-40E6-BE53-5CB6193525CA}"/>
              </a:ext>
            </a:extLst>
          </p:cNvPr>
          <p:cNvCxnSpPr>
            <a:cxnSpLocks/>
            <a:endCxn id="50" idx="0"/>
          </p:cNvCxnSpPr>
          <p:nvPr/>
        </p:nvCxnSpPr>
        <p:spPr>
          <a:xfrm rot="10800000" flipV="1">
            <a:off x="5064134" y="2170631"/>
            <a:ext cx="613951" cy="31431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ttangolo 248">
            <a:extLst>
              <a:ext uri="{FF2B5EF4-FFF2-40B4-BE49-F238E27FC236}">
                <a16:creationId xmlns:a16="http://schemas.microsoft.com/office/drawing/2014/main" id="{40F7CDC4-275B-4351-B4E7-AD2BC87F15D7}"/>
              </a:ext>
            </a:extLst>
          </p:cNvPr>
          <p:cNvSpPr/>
          <p:nvPr/>
        </p:nvSpPr>
        <p:spPr>
          <a:xfrm>
            <a:off x="562119" y="951453"/>
            <a:ext cx="787666" cy="243794"/>
          </a:xfrm>
          <a:prstGeom prst="rect">
            <a:avLst/>
          </a:prstGeom>
        </p:spPr>
        <p:txBody>
          <a:bodyPr wrap="none" lIns="104274" tIns="52138" rIns="104274" bIns="52138">
            <a:spAutoFit/>
          </a:bodyPr>
          <a:lstStyle>
            <a:defPPr>
              <a:defRPr lang="en-US"/>
            </a:defPPr>
            <a:lvl1pPr marL="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8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73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62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48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34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2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09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9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91647"/>
            <a:r>
              <a:rPr lang="en-US" sz="900" kern="0" dirty="0">
                <a:latin typeface="Arial" panose="020B0604020202020204" pitchFamily="34" charset="0"/>
                <a:cs typeface="Arial" panose="020B0604020202020204" pitchFamily="34" charset="0"/>
              </a:rPr>
              <a:t>05/01/2026</a:t>
            </a:r>
            <a:endParaRPr lang="it-IT" sz="9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ttangolo 2">
            <a:extLst>
              <a:ext uri="{FF2B5EF4-FFF2-40B4-BE49-F238E27FC236}">
                <a16:creationId xmlns:a16="http://schemas.microsoft.com/office/drawing/2014/main" id="{83986DF2-B66B-48F1-9F32-AA602E6E5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6" y="710324"/>
            <a:ext cx="14895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 dirty="0">
                <a:latin typeface="Century Gothic" pitchFamily="34" charset="0"/>
                <a:ea typeface="+mj-ea"/>
                <a:cs typeface="Arial"/>
              </a:rPr>
              <a:t>Network structure</a:t>
            </a:r>
          </a:p>
        </p:txBody>
      </p:sp>
      <p:grpSp>
        <p:nvGrpSpPr>
          <p:cNvPr id="60" name="Gruppo 1">
            <a:extLst>
              <a:ext uri="{FF2B5EF4-FFF2-40B4-BE49-F238E27FC236}">
                <a16:creationId xmlns:a16="http://schemas.microsoft.com/office/drawing/2014/main" id="{2140F008-2219-409E-99C6-AFECE6327C63}"/>
              </a:ext>
            </a:extLst>
          </p:cNvPr>
          <p:cNvGrpSpPr/>
          <p:nvPr/>
        </p:nvGrpSpPr>
        <p:grpSpPr>
          <a:xfrm>
            <a:off x="5830010" y="336600"/>
            <a:ext cx="1332790" cy="536555"/>
            <a:chOff x="2191461" y="2626113"/>
            <a:chExt cx="1214205" cy="436034"/>
          </a:xfrm>
        </p:grpSpPr>
        <p:sp>
          <p:nvSpPr>
            <p:cNvPr id="64" name="TextBox 113">
              <a:extLst>
                <a:ext uri="{FF2B5EF4-FFF2-40B4-BE49-F238E27FC236}">
                  <a16:creationId xmlns:a16="http://schemas.microsoft.com/office/drawing/2014/main" id="{D6ACBA2A-4291-43FD-8444-412BA36C929D}"/>
                </a:ext>
              </a:extLst>
            </p:cNvPr>
            <p:cNvSpPr txBox="1"/>
            <p:nvPr/>
          </p:nvSpPr>
          <p:spPr>
            <a:xfrm>
              <a:off x="2191461" y="2626113"/>
              <a:ext cx="684000" cy="191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09585" rtl="0" eaLnBrk="0" fontAlgn="base" latinLnBrk="0" hangingPunct="0">
                <a:lnSpc>
                  <a:spcPct val="100000"/>
                </a:lnSpc>
                <a:spcBef>
                  <a:spcPts val="1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33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MS PGothic" panose="020B0600070205080204" pitchFamily="34" charset="-128"/>
                </a:rPr>
                <a:t>ALBANIA</a:t>
              </a:r>
            </a:p>
          </p:txBody>
        </p:sp>
        <p:pic>
          <p:nvPicPr>
            <p:cNvPr id="66" name="Picture 14" descr="Flag of Albania - Wikipedia">
              <a:extLst>
                <a:ext uri="{FF2B5EF4-FFF2-40B4-BE49-F238E27FC236}">
                  <a16:creationId xmlns:a16="http://schemas.microsoft.com/office/drawing/2014/main" id="{FD914A7A-2A09-45C7-832B-D62BE494E5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55" y="2702147"/>
              <a:ext cx="529711" cy="3600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9028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162800" y="278778"/>
            <a:ext cx="3968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ttangolo 10"/>
          <p:cNvSpPr/>
          <p:nvPr/>
        </p:nvSpPr>
        <p:spPr bwMode="auto">
          <a:xfrm>
            <a:off x="781158" y="1483157"/>
            <a:ext cx="6092964" cy="4969844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6199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131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 pitchFamily="124" charset="-128"/>
              <a:cs typeface="+mn-cs"/>
            </a:endParaRPr>
          </a:p>
        </p:txBody>
      </p:sp>
      <p:sp>
        <p:nvSpPr>
          <p:cNvPr id="13" name="Rectangle 301"/>
          <p:cNvSpPr>
            <a:spLocks noChangeArrowheads="1"/>
          </p:cNvSpPr>
          <p:nvPr/>
        </p:nvSpPr>
        <p:spPr bwMode="gray">
          <a:xfrm>
            <a:off x="3329121" y="1928453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Retail</a:t>
            </a:r>
          </a:p>
        </p:txBody>
      </p:sp>
      <p:sp>
        <p:nvSpPr>
          <p:cNvPr id="14" name="CasellaDiTesto 1"/>
          <p:cNvSpPr txBox="1">
            <a:spLocks noChangeArrowheads="1"/>
          </p:cNvSpPr>
          <p:nvPr/>
        </p:nvSpPr>
        <p:spPr bwMode="auto">
          <a:xfrm>
            <a:off x="786183" y="1506317"/>
            <a:ext cx="751215" cy="21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162" tIns="43083" rIns="86162" bIns="43083">
            <a:spAutoFit/>
          </a:bodyPr>
          <a:lstStyle/>
          <a:p>
            <a:pPr marL="0" marR="0" lvl="0" indent="0" algn="l" defTabSz="86199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Head Office</a:t>
            </a:r>
          </a:p>
        </p:txBody>
      </p:sp>
      <p:sp>
        <p:nvSpPr>
          <p:cNvPr id="56" name="Rectangle 270"/>
          <p:cNvSpPr>
            <a:spLocks noChangeArrowheads="1"/>
          </p:cNvSpPr>
          <p:nvPr/>
        </p:nvSpPr>
        <p:spPr bwMode="gray">
          <a:xfrm>
            <a:off x="3363320" y="2484947"/>
            <a:ext cx="615600" cy="363600"/>
          </a:xfrm>
          <a:prstGeom prst="rect">
            <a:avLst/>
          </a:prstGeom>
          <a:solidFill>
            <a:srgbClr val="DCDCDC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86199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Affluent &amp; Private Client</a:t>
            </a:r>
          </a:p>
        </p:txBody>
      </p:sp>
      <p:pic>
        <p:nvPicPr>
          <p:cNvPr id="70" name="Picture 9" descr="ISP_Albania_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68" y="243755"/>
            <a:ext cx="2841448" cy="54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CC5F39B5-A8FA-432C-B6D6-830AB3BEA4B2}"/>
              </a:ext>
            </a:extLst>
          </p:cNvPr>
          <p:cNvCxnSpPr>
            <a:cxnSpLocks/>
            <a:stCxn id="13" idx="2"/>
            <a:endCxn id="56" idx="0"/>
          </p:cNvCxnSpPr>
          <p:nvPr/>
        </p:nvCxnSpPr>
        <p:spPr>
          <a:xfrm flipH="1">
            <a:off x="3671120" y="2360453"/>
            <a:ext cx="1" cy="124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B460F7A-F02D-48EF-8FAE-2815ADCF1258}"/>
              </a:ext>
            </a:extLst>
          </p:cNvPr>
          <p:cNvSpPr/>
          <p:nvPr/>
        </p:nvSpPr>
        <p:spPr>
          <a:xfrm>
            <a:off x="2546252" y="3059723"/>
            <a:ext cx="703385" cy="47830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EDCF9-FB07-4DA7-8443-DAC4C1775924}"/>
              </a:ext>
            </a:extLst>
          </p:cNvPr>
          <p:cNvSpPr txBox="1"/>
          <p:nvPr/>
        </p:nvSpPr>
        <p:spPr>
          <a:xfrm>
            <a:off x="2565007" y="3094886"/>
            <a:ext cx="62835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50" dirty="0">
                <a:latin typeface="Arial" panose="020B0604020202020204" pitchFamily="34" charset="0"/>
                <a:cs typeface="Arial" panose="020B0604020202020204" pitchFamily="34" charset="0"/>
              </a:rPr>
              <a:t>Affluent &amp; Private  Client Development unit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5709B1AA-7856-4E71-BF0A-74A7ACA0B790}"/>
              </a:ext>
            </a:extLst>
          </p:cNvPr>
          <p:cNvSpPr/>
          <p:nvPr/>
        </p:nvSpPr>
        <p:spPr>
          <a:xfrm>
            <a:off x="2536870" y="3648229"/>
            <a:ext cx="703385" cy="47830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802EB7-9E26-4D04-AB75-2B20E26D2E7A}"/>
              </a:ext>
            </a:extLst>
          </p:cNvPr>
          <p:cNvSpPr/>
          <p:nvPr/>
        </p:nvSpPr>
        <p:spPr>
          <a:xfrm>
            <a:off x="4117145" y="3645883"/>
            <a:ext cx="703385" cy="47830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7E9DA21D-65DE-4B90-A4C5-EA9EFE1162E7}"/>
              </a:ext>
            </a:extLst>
          </p:cNvPr>
          <p:cNvSpPr/>
          <p:nvPr/>
        </p:nvSpPr>
        <p:spPr>
          <a:xfrm>
            <a:off x="4128876" y="3038619"/>
            <a:ext cx="703385" cy="47830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ABDE808-5097-406F-863E-F06E1955EEF1}"/>
              </a:ext>
            </a:extLst>
          </p:cNvPr>
          <p:cNvSpPr txBox="1"/>
          <p:nvPr/>
        </p:nvSpPr>
        <p:spPr>
          <a:xfrm>
            <a:off x="2565007" y="3697458"/>
            <a:ext cx="64008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dirty="0">
                <a:latin typeface="Arial" panose="020B0604020202020204" pitchFamily="34" charset="0"/>
                <a:cs typeface="Arial" panose="020B0604020202020204" pitchFamily="34" charset="0"/>
              </a:rPr>
              <a:t>Deposits, Investments Products unit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3464F47-F645-4585-9072-A7EE21125943}"/>
              </a:ext>
            </a:extLst>
          </p:cNvPr>
          <p:cNvSpPr txBox="1"/>
          <p:nvPr/>
        </p:nvSpPr>
        <p:spPr>
          <a:xfrm>
            <a:off x="4159356" y="3104259"/>
            <a:ext cx="66117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dirty="0">
                <a:latin typeface="Arial" panose="020B0604020202020204" pitchFamily="34" charset="0"/>
                <a:cs typeface="Arial" panose="020B0604020202020204" pitchFamily="34" charset="0"/>
              </a:rPr>
              <a:t>Bancassurance – Non-Life Insurance unit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1B2A041-BBE4-458B-9ABA-BE4A8F3F1D08}"/>
              </a:ext>
            </a:extLst>
          </p:cNvPr>
          <p:cNvSpPr txBox="1"/>
          <p:nvPr/>
        </p:nvSpPr>
        <p:spPr>
          <a:xfrm>
            <a:off x="4142934" y="3692761"/>
            <a:ext cx="67759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dirty="0">
                <a:latin typeface="Arial" panose="020B0604020202020204" pitchFamily="34" charset="0"/>
                <a:cs typeface="Arial" panose="020B0604020202020204" pitchFamily="34" charset="0"/>
              </a:rPr>
              <a:t>Bancassurance – Life Insurance unit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14137DED-E47B-4F4E-9F5A-BD602DC6B9B7}"/>
              </a:ext>
            </a:extLst>
          </p:cNvPr>
          <p:cNvCxnSpPr>
            <a:endCxn id="2" idx="3"/>
          </p:cNvCxnSpPr>
          <p:nvPr/>
        </p:nvCxnSpPr>
        <p:spPr>
          <a:xfrm rot="5400000">
            <a:off x="3246120" y="2859259"/>
            <a:ext cx="443132" cy="43609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2F8C516-9B52-452F-BFC9-A85EFB58CDBA}"/>
              </a:ext>
            </a:extLst>
          </p:cNvPr>
          <p:cNvCxnSpPr>
            <a:cxnSpLocks/>
          </p:cNvCxnSpPr>
          <p:nvPr/>
        </p:nvCxnSpPr>
        <p:spPr>
          <a:xfrm>
            <a:off x="3685735" y="3298874"/>
            <a:ext cx="431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0C7DFFA-C78B-4A7E-8D2A-05296C5B15DF}"/>
              </a:ext>
            </a:extLst>
          </p:cNvPr>
          <p:cNvCxnSpPr>
            <a:cxnSpLocks/>
            <a:endCxn id="68" idx="3"/>
          </p:cNvCxnSpPr>
          <p:nvPr/>
        </p:nvCxnSpPr>
        <p:spPr>
          <a:xfrm rot="5400000">
            <a:off x="3166398" y="3372730"/>
            <a:ext cx="588507" cy="44079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7C14C4-2644-446B-9767-C56F76C44DF3}"/>
              </a:ext>
            </a:extLst>
          </p:cNvPr>
          <p:cNvCxnSpPr>
            <a:endCxn id="69" idx="1"/>
          </p:cNvCxnSpPr>
          <p:nvPr/>
        </p:nvCxnSpPr>
        <p:spPr>
          <a:xfrm>
            <a:off x="3683396" y="3887379"/>
            <a:ext cx="4220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ttangolo 151">
            <a:extLst>
              <a:ext uri="{FF2B5EF4-FFF2-40B4-BE49-F238E27FC236}">
                <a16:creationId xmlns:a16="http://schemas.microsoft.com/office/drawing/2014/main" id="{CB3BBA86-A141-428B-8A7A-06CA24BE52D0}"/>
              </a:ext>
            </a:extLst>
          </p:cNvPr>
          <p:cNvSpPr/>
          <p:nvPr/>
        </p:nvSpPr>
        <p:spPr bwMode="auto">
          <a:xfrm>
            <a:off x="326901" y="9684015"/>
            <a:ext cx="3435620" cy="345600"/>
          </a:xfrm>
          <a:prstGeom prst="rect">
            <a:avLst/>
          </a:prstGeom>
          <a:solidFill>
            <a:sysClr val="window" lastClr="FFFFFF"/>
          </a:solidFill>
          <a:ln w="0" algn="ctr">
            <a:solidFill>
              <a:srgbClr val="000000">
                <a:alpha val="45000"/>
              </a:srgbClr>
            </a:solidFill>
            <a:miter lim="800000"/>
            <a:headEnd/>
            <a:tailEnd/>
          </a:ln>
          <a:effectLst/>
        </p:spPr>
        <p:txBody>
          <a:bodyPr lIns="0" tIns="0" rIns="0" bIns="0" anchor="ctr" anchorCtr="0"/>
          <a:lstStyle/>
          <a:p>
            <a:pPr marL="87313" marR="0" lvl="0" indent="0" defTabSz="9141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MS PGothic" pitchFamily="34" charset="-128"/>
              </a:rPr>
              <a:t>Footnote:</a:t>
            </a:r>
          </a:p>
          <a:p>
            <a:pPr marL="87313" defTabSz="914180">
              <a:defRPr/>
            </a:pPr>
            <a:r>
              <a:rPr lang="en-US" sz="500" kern="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Life insurance unit and Non-Life insurance unit under Affluent &amp; Private Client department are two dedicated and separated units. </a:t>
            </a:r>
          </a:p>
          <a:p>
            <a:pPr marL="87313" defTabSz="914180">
              <a:defRPr/>
            </a:pPr>
            <a:endParaRPr lang="en-US" sz="500" kern="0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87313" defTabSz="914180">
              <a:defRPr/>
            </a:pPr>
            <a:endParaRPr lang="en-US" sz="500" kern="0" dirty="0">
              <a:highlight>
                <a:srgbClr val="FFFF00"/>
              </a:highlight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7" name="Rettangolo 248">
            <a:extLst>
              <a:ext uri="{FF2B5EF4-FFF2-40B4-BE49-F238E27FC236}">
                <a16:creationId xmlns:a16="http://schemas.microsoft.com/office/drawing/2014/main" id="{F453A65E-83CA-49A5-B299-1989028BCFD0}"/>
              </a:ext>
            </a:extLst>
          </p:cNvPr>
          <p:cNvSpPr/>
          <p:nvPr/>
        </p:nvSpPr>
        <p:spPr>
          <a:xfrm>
            <a:off x="562119" y="934331"/>
            <a:ext cx="787666" cy="243794"/>
          </a:xfrm>
          <a:prstGeom prst="rect">
            <a:avLst/>
          </a:prstGeom>
        </p:spPr>
        <p:txBody>
          <a:bodyPr wrap="none" lIns="104274" tIns="52138" rIns="104274" bIns="52138">
            <a:spAutoFit/>
          </a:bodyPr>
          <a:lstStyle>
            <a:defPPr>
              <a:defRPr lang="en-US"/>
            </a:defPPr>
            <a:lvl1pPr marL="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8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73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62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48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34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20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09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696" algn="l" defTabSz="45708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91647"/>
            <a:r>
              <a:rPr lang="en-US" sz="900" kern="0" dirty="0">
                <a:latin typeface="Arial" panose="020B0604020202020204" pitchFamily="34" charset="0"/>
                <a:cs typeface="Arial" panose="020B0604020202020204" pitchFamily="34" charset="0"/>
              </a:rPr>
              <a:t>17/12/2025</a:t>
            </a:r>
            <a:endParaRPr lang="it-IT" sz="9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ttangolo 2">
            <a:extLst>
              <a:ext uri="{FF2B5EF4-FFF2-40B4-BE49-F238E27FC236}">
                <a16:creationId xmlns:a16="http://schemas.microsoft.com/office/drawing/2014/main" id="{8215B83D-E33B-490B-A271-1DCF5DCFF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055" y="720714"/>
            <a:ext cx="26261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it-IT" sz="1200" dirty="0">
                <a:latin typeface="Century Gothic" pitchFamily="34" charset="0"/>
                <a:ea typeface="+mj-ea"/>
                <a:cs typeface="Arial"/>
              </a:rPr>
              <a:t>Head Office </a:t>
            </a:r>
            <a:r>
              <a:rPr lang="it-IT" altLang="it-IT" sz="1200" dirty="0" err="1">
                <a:latin typeface="Century Gothic" pitchFamily="34" charset="0"/>
                <a:ea typeface="+mj-ea"/>
                <a:cs typeface="Arial"/>
              </a:rPr>
              <a:t>structure</a:t>
            </a:r>
            <a:endParaRPr lang="it-IT" altLang="it-IT" sz="1200" dirty="0">
              <a:latin typeface="Century Gothic" pitchFamily="34" charset="0"/>
              <a:ea typeface="+mj-ea"/>
              <a:cs typeface="Arial"/>
            </a:endParaRPr>
          </a:p>
        </p:txBody>
      </p:sp>
      <p:grpSp>
        <p:nvGrpSpPr>
          <p:cNvPr id="24" name="Gruppo 1">
            <a:extLst>
              <a:ext uri="{FF2B5EF4-FFF2-40B4-BE49-F238E27FC236}">
                <a16:creationId xmlns:a16="http://schemas.microsoft.com/office/drawing/2014/main" id="{72EA4902-518F-4C2E-AA66-B64018129056}"/>
              </a:ext>
            </a:extLst>
          </p:cNvPr>
          <p:cNvGrpSpPr/>
          <p:nvPr/>
        </p:nvGrpSpPr>
        <p:grpSpPr>
          <a:xfrm>
            <a:off x="5804452" y="326661"/>
            <a:ext cx="1289001" cy="549347"/>
            <a:chOff x="2191461" y="2626113"/>
            <a:chExt cx="1214205" cy="436034"/>
          </a:xfrm>
        </p:grpSpPr>
        <p:sp>
          <p:nvSpPr>
            <p:cNvPr id="26" name="TextBox 113">
              <a:extLst>
                <a:ext uri="{FF2B5EF4-FFF2-40B4-BE49-F238E27FC236}">
                  <a16:creationId xmlns:a16="http://schemas.microsoft.com/office/drawing/2014/main" id="{58EFF959-1D7B-4F05-A892-12BE327A07B4}"/>
                </a:ext>
              </a:extLst>
            </p:cNvPr>
            <p:cNvSpPr txBox="1"/>
            <p:nvPr/>
          </p:nvSpPr>
          <p:spPr>
            <a:xfrm>
              <a:off x="2191461" y="2626113"/>
              <a:ext cx="684000" cy="18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09585" rtl="0" eaLnBrk="0" fontAlgn="base" latinLnBrk="0" hangingPunct="0">
                <a:lnSpc>
                  <a:spcPct val="100000"/>
                </a:lnSpc>
                <a:spcBef>
                  <a:spcPts val="1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33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MS PGothic" panose="020B0600070205080204" pitchFamily="34" charset="-128"/>
                </a:rPr>
                <a:t>ALBANIA</a:t>
              </a:r>
            </a:p>
          </p:txBody>
        </p:sp>
        <p:pic>
          <p:nvPicPr>
            <p:cNvPr id="27" name="Picture 14" descr="Flag of Albania - Wikipedia">
              <a:extLst>
                <a:ext uri="{FF2B5EF4-FFF2-40B4-BE49-F238E27FC236}">
                  <a16:creationId xmlns:a16="http://schemas.microsoft.com/office/drawing/2014/main" id="{7A476791-E250-481A-B95F-C91B03C628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55" y="2702147"/>
              <a:ext cx="529711" cy="3600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48900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Struttura personalizz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A79"/>
        </a:solidFill>
        <a:ln>
          <a:noFill/>
        </a:ln>
        <a:effectLst/>
      </a:spPr>
      <a:bodyPr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f5fe31f-9de1-4167-a753-111c0df8115f}" enabled="1" method="Privileged" siteId="{cc4baf00-15c9-48dd-9f59-88c98bde2be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9284</TotalTime>
  <Words>709</Words>
  <Application>Microsoft Office PowerPoint</Application>
  <PresentationFormat>Custom</PresentationFormat>
  <Paragraphs>269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3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Microsoft Sans Serif</vt:lpstr>
      <vt:lpstr>Tema di Office</vt:lpstr>
      <vt:lpstr>Pagine interne</vt:lpstr>
      <vt:lpstr>5_Pagine interne</vt:lpstr>
      <vt:lpstr>29_Pagine interne</vt:lpstr>
      <vt:lpstr>12_Pagine interne</vt:lpstr>
      <vt:lpstr>13_Pagine interne</vt:lpstr>
      <vt:lpstr>4_Pagine interne</vt:lpstr>
      <vt:lpstr>10_Pagine interne</vt:lpstr>
      <vt:lpstr>11_Pagine interne</vt:lpstr>
      <vt:lpstr>1_Pagine interne</vt:lpstr>
      <vt:lpstr>34_Pagine interne</vt:lpstr>
      <vt:lpstr>6_Pagine interne</vt:lpstr>
      <vt:lpstr>9_Pagine interne</vt:lpstr>
      <vt:lpstr>14_Pagine interne</vt:lpstr>
      <vt:lpstr>Struttura personalizzata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keywords>Normal</cp:keywords>
  <cp:lastModifiedBy>Anda Latifi</cp:lastModifiedBy>
  <cp:revision>1241</cp:revision>
  <cp:lastPrinted>2025-12-17T14:47:19Z</cp:lastPrinted>
  <dcterms:created xsi:type="dcterms:W3CDTF">2017-03-03T15:04:15Z</dcterms:created>
  <dcterms:modified xsi:type="dcterms:W3CDTF">2026-01-27T14:33:14Z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f193152d-7230-4099-88bf-290ac6a66c16</vt:lpwstr>
  </property>
  <property fmtid="{D5CDD505-2E9C-101B-9397-08002B2CF9AE}" pid="3" name="MSIP_Label_5f5fe31f-9de1-4167-a753-111c0df8115f_Enabled">
    <vt:lpwstr>True</vt:lpwstr>
  </property>
  <property fmtid="{D5CDD505-2E9C-101B-9397-08002B2CF9AE}" pid="4" name="MSIP_Label_5f5fe31f-9de1-4167-a753-111c0df8115f_SiteId">
    <vt:lpwstr>cc4baf00-15c9-48dd-9f59-88c98bde2be7</vt:lpwstr>
  </property>
  <property fmtid="{D5CDD505-2E9C-101B-9397-08002B2CF9AE}" pid="5" name="MSIP_Label_5f5fe31f-9de1-4167-a753-111c0df8115f_Owner">
    <vt:lpwstr>remo.lovato@intesasanpaolo.com</vt:lpwstr>
  </property>
  <property fmtid="{D5CDD505-2E9C-101B-9397-08002B2CF9AE}" pid="6" name="MSIP_Label_5f5fe31f-9de1-4167-a753-111c0df8115f_SetDate">
    <vt:lpwstr>2019-12-19T15:19:38.0688126Z</vt:lpwstr>
  </property>
  <property fmtid="{D5CDD505-2E9C-101B-9397-08002B2CF9AE}" pid="7" name="MSIP_Label_5f5fe31f-9de1-4167-a753-111c0df8115f_Name">
    <vt:lpwstr>Public</vt:lpwstr>
  </property>
  <property fmtid="{D5CDD505-2E9C-101B-9397-08002B2CF9AE}" pid="8" name="MSIP_Label_5f5fe31f-9de1-4167-a753-111c0df8115f_Application">
    <vt:lpwstr>Microsoft Azure Information Protection</vt:lpwstr>
  </property>
  <property fmtid="{D5CDD505-2E9C-101B-9397-08002B2CF9AE}" pid="9" name="MSIP_Label_5f5fe31f-9de1-4167-a753-111c0df8115f_Extended_MSFT_Method">
    <vt:lpwstr>Automatic</vt:lpwstr>
  </property>
  <property fmtid="{D5CDD505-2E9C-101B-9397-08002B2CF9AE}" pid="10" name="Sensitivity">
    <vt:lpwstr>Public</vt:lpwstr>
  </property>
  <property fmtid="{D5CDD505-2E9C-101B-9397-08002B2CF9AE}" pid="11" name="Classification">
    <vt:lpwstr>NL16458Pb</vt:lpwstr>
  </property>
</Properties>
</file>